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08" r:id="rId1"/>
  </p:sldMasterIdLst>
  <p:notesMasterIdLst>
    <p:notesMasterId r:id="rId53"/>
  </p:notes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2" r:id="rId15"/>
    <p:sldId id="271" r:id="rId16"/>
    <p:sldId id="270" r:id="rId17"/>
    <p:sldId id="273" r:id="rId18"/>
    <p:sldId id="274" r:id="rId19"/>
    <p:sldId id="275" r:id="rId20"/>
    <p:sldId id="276" r:id="rId21"/>
    <p:sldId id="277" r:id="rId22"/>
    <p:sldId id="278" r:id="rId23"/>
    <p:sldId id="279" r:id="rId24"/>
    <p:sldId id="281" r:id="rId25"/>
    <p:sldId id="280" r:id="rId26"/>
    <p:sldId id="282" r:id="rId27"/>
    <p:sldId id="283" r:id="rId28"/>
    <p:sldId id="284" r:id="rId29"/>
    <p:sldId id="285" r:id="rId30"/>
    <p:sldId id="287" r:id="rId31"/>
    <p:sldId id="286" r:id="rId32"/>
    <p:sldId id="288" r:id="rId33"/>
    <p:sldId id="289" r:id="rId34"/>
    <p:sldId id="293" r:id="rId35"/>
    <p:sldId id="290" r:id="rId36"/>
    <p:sldId id="291" r:id="rId37"/>
    <p:sldId id="292" r:id="rId38"/>
    <p:sldId id="295" r:id="rId39"/>
    <p:sldId id="294" r:id="rId40"/>
    <p:sldId id="296" r:id="rId41"/>
    <p:sldId id="298" r:id="rId42"/>
    <p:sldId id="297" r:id="rId43"/>
    <p:sldId id="299" r:id="rId44"/>
    <p:sldId id="300" r:id="rId45"/>
    <p:sldId id="303" r:id="rId46"/>
    <p:sldId id="304" r:id="rId47"/>
    <p:sldId id="305" r:id="rId48"/>
    <p:sldId id="307" r:id="rId49"/>
    <p:sldId id="306" r:id="rId50"/>
    <p:sldId id="308" r:id="rId51"/>
    <p:sldId id="309" r:id="rId5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25143B-114A-4A6D-AC4F-A1560EAA7FDE}" type="datetimeFigureOut">
              <a:rPr lang="en-IN" smtClean="0"/>
              <a:t>03-05-2021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933322-B7E9-49DD-9A53-7880660AD26B}" type="slidenum">
              <a:rPr lang="en-IN" smtClean="0"/>
              <a:t>‹#›</a:t>
            </a:fld>
            <a:endParaRPr lang="en-IN"/>
          </a:p>
        </p:txBody>
      </p:sp>
    </p:spTree>
    <p:extLst>
      <p:ext uri="{BB962C8B-B14F-4D97-AF65-F5344CB8AC3E}">
        <p14:creationId xmlns:p14="http://schemas.microsoft.com/office/powerpoint/2010/main" val="226508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C933322-B7E9-49DD-9A53-7880660AD26B}" type="slidenum">
              <a:rPr lang="en-IN" smtClean="0"/>
              <a:t>5</a:t>
            </a:fld>
            <a:endParaRPr lang="en-IN"/>
          </a:p>
        </p:txBody>
      </p:sp>
    </p:spTree>
    <p:extLst>
      <p:ext uri="{BB962C8B-B14F-4D97-AF65-F5344CB8AC3E}">
        <p14:creationId xmlns:p14="http://schemas.microsoft.com/office/powerpoint/2010/main" val="27500269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C933322-B7E9-49DD-9A53-7880660AD26B}" type="slidenum">
              <a:rPr lang="en-IN" smtClean="0"/>
              <a:t>18</a:t>
            </a:fld>
            <a:endParaRPr lang="en-IN"/>
          </a:p>
        </p:txBody>
      </p:sp>
    </p:spTree>
    <p:extLst>
      <p:ext uri="{BB962C8B-B14F-4D97-AF65-F5344CB8AC3E}">
        <p14:creationId xmlns:p14="http://schemas.microsoft.com/office/powerpoint/2010/main" val="29018014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BC933322-B7E9-49DD-9A53-7880660AD26B}" type="slidenum">
              <a:rPr lang="en-IN" smtClean="0"/>
              <a:t>28</a:t>
            </a:fld>
            <a:endParaRPr lang="en-IN"/>
          </a:p>
        </p:txBody>
      </p:sp>
    </p:spTree>
    <p:extLst>
      <p:ext uri="{BB962C8B-B14F-4D97-AF65-F5344CB8AC3E}">
        <p14:creationId xmlns:p14="http://schemas.microsoft.com/office/powerpoint/2010/main" val="9442093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343EFF3C-5533-4637-B7A1-5743E339F9C9}" type="datetime1">
              <a:rPr lang="en-IN" smtClean="0"/>
              <a:t>03-05-2021</a:t>
            </a:fld>
            <a:endParaRPr lang="en-IN"/>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r>
              <a:rPr lang="en-IN"/>
              <a:t>Pratyay Dutta - Jadavpur University UG2, 2021</a:t>
            </a:r>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76D070C3-7D2B-45D9-95D8-45634C278955}" type="slidenum">
              <a:rPr lang="en-IN" smtClean="0"/>
              <a:t>‹#›</a:t>
            </a:fld>
            <a:endParaRPr lang="en-IN"/>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3873223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8D410B-0B22-47CC-B23C-BEC5EE64CD15}" type="datetime1">
              <a:rPr lang="en-IN" smtClean="0"/>
              <a:t>03-05-2021</a:t>
            </a:fld>
            <a:endParaRPr lang="en-IN"/>
          </a:p>
        </p:txBody>
      </p:sp>
      <p:sp>
        <p:nvSpPr>
          <p:cNvPr id="5" name="Footer Placeholder 4"/>
          <p:cNvSpPr>
            <a:spLocks noGrp="1"/>
          </p:cNvSpPr>
          <p:nvPr>
            <p:ph type="ftr" sz="quarter" idx="11"/>
          </p:nvPr>
        </p:nvSpPr>
        <p:spPr/>
        <p:txBody>
          <a:bodyPr/>
          <a:lstStyle/>
          <a:p>
            <a:r>
              <a:rPr lang="en-IN"/>
              <a:t>Pratyay Dutta - Jadavpur University UG2, 2021</a:t>
            </a:r>
          </a:p>
        </p:txBody>
      </p:sp>
      <p:sp>
        <p:nvSpPr>
          <p:cNvPr id="6" name="Slide Number Placeholder 5"/>
          <p:cNvSpPr>
            <a:spLocks noGrp="1"/>
          </p:cNvSpPr>
          <p:nvPr>
            <p:ph type="sldNum" sz="quarter" idx="12"/>
          </p:nvPr>
        </p:nvSpPr>
        <p:spPr/>
        <p:txBody>
          <a:bodyPr/>
          <a:lstStyle/>
          <a:p>
            <a:fld id="{76D070C3-7D2B-45D9-95D8-45634C278955}" type="slidenum">
              <a:rPr lang="en-IN" smtClean="0"/>
              <a:t>‹#›</a:t>
            </a:fld>
            <a:endParaRPr lang="en-IN"/>
          </a:p>
        </p:txBody>
      </p:sp>
    </p:spTree>
    <p:extLst>
      <p:ext uri="{BB962C8B-B14F-4D97-AF65-F5344CB8AC3E}">
        <p14:creationId xmlns:p14="http://schemas.microsoft.com/office/powerpoint/2010/main" val="17679622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ADF526A-9423-4BE4-9610-6DC07D490E1A}" type="datetime1">
              <a:rPr lang="en-IN" smtClean="0"/>
              <a:t>03-05-2021</a:t>
            </a:fld>
            <a:endParaRPr lang="en-IN"/>
          </a:p>
        </p:txBody>
      </p:sp>
      <p:sp>
        <p:nvSpPr>
          <p:cNvPr id="5" name="Footer Placeholder 4"/>
          <p:cNvSpPr>
            <a:spLocks noGrp="1"/>
          </p:cNvSpPr>
          <p:nvPr>
            <p:ph type="ftr" sz="quarter" idx="11"/>
          </p:nvPr>
        </p:nvSpPr>
        <p:spPr/>
        <p:txBody>
          <a:bodyPr/>
          <a:lstStyle/>
          <a:p>
            <a:r>
              <a:rPr lang="en-IN"/>
              <a:t>Pratyay Dutta - Jadavpur University UG2, 2021</a:t>
            </a:r>
          </a:p>
        </p:txBody>
      </p:sp>
      <p:sp>
        <p:nvSpPr>
          <p:cNvPr id="6" name="Slide Number Placeholder 5"/>
          <p:cNvSpPr>
            <a:spLocks noGrp="1"/>
          </p:cNvSpPr>
          <p:nvPr>
            <p:ph type="sldNum" sz="quarter" idx="12"/>
          </p:nvPr>
        </p:nvSpPr>
        <p:spPr/>
        <p:txBody>
          <a:bodyPr/>
          <a:lstStyle/>
          <a:p>
            <a:fld id="{76D070C3-7D2B-45D9-95D8-45634C278955}" type="slidenum">
              <a:rPr lang="en-IN" smtClean="0"/>
              <a:t>‹#›</a:t>
            </a:fld>
            <a:endParaRPr lang="en-IN"/>
          </a:p>
        </p:txBody>
      </p:sp>
    </p:spTree>
    <p:extLst>
      <p:ext uri="{BB962C8B-B14F-4D97-AF65-F5344CB8AC3E}">
        <p14:creationId xmlns:p14="http://schemas.microsoft.com/office/powerpoint/2010/main" val="3060236415"/>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45AFE3-E64B-4E30-A68E-F22ADFE7685F}" type="datetime1">
              <a:rPr lang="en-IN" smtClean="0"/>
              <a:t>03-05-2021</a:t>
            </a:fld>
            <a:endParaRPr lang="en-IN"/>
          </a:p>
        </p:txBody>
      </p:sp>
      <p:sp>
        <p:nvSpPr>
          <p:cNvPr id="5" name="Footer Placeholder 4"/>
          <p:cNvSpPr>
            <a:spLocks noGrp="1"/>
          </p:cNvSpPr>
          <p:nvPr>
            <p:ph type="ftr" sz="quarter" idx="11"/>
          </p:nvPr>
        </p:nvSpPr>
        <p:spPr/>
        <p:txBody>
          <a:bodyPr/>
          <a:lstStyle/>
          <a:p>
            <a:r>
              <a:rPr lang="en-IN"/>
              <a:t>Pratyay Dutta - Jadavpur University UG2, 2021</a:t>
            </a:r>
          </a:p>
        </p:txBody>
      </p:sp>
      <p:sp>
        <p:nvSpPr>
          <p:cNvPr id="6" name="Slide Number Placeholder 5"/>
          <p:cNvSpPr>
            <a:spLocks noGrp="1"/>
          </p:cNvSpPr>
          <p:nvPr>
            <p:ph type="sldNum" sz="quarter" idx="12"/>
          </p:nvPr>
        </p:nvSpPr>
        <p:spPr/>
        <p:txBody>
          <a:bodyPr/>
          <a:lstStyle/>
          <a:p>
            <a:fld id="{76D070C3-7D2B-45D9-95D8-45634C278955}" type="slidenum">
              <a:rPr lang="en-IN" smtClean="0"/>
              <a:t>‹#›</a:t>
            </a:fld>
            <a:endParaRPr lang="en-IN"/>
          </a:p>
        </p:txBody>
      </p:sp>
    </p:spTree>
    <p:extLst>
      <p:ext uri="{BB962C8B-B14F-4D97-AF65-F5344CB8AC3E}">
        <p14:creationId xmlns:p14="http://schemas.microsoft.com/office/powerpoint/2010/main" val="1203727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10447B-56AC-4843-B19B-4679B715B3B5}" type="datetime1">
              <a:rPr lang="en-IN" smtClean="0"/>
              <a:t>03-05-2021</a:t>
            </a:fld>
            <a:endParaRPr lang="en-IN"/>
          </a:p>
        </p:txBody>
      </p:sp>
      <p:sp>
        <p:nvSpPr>
          <p:cNvPr id="5" name="Footer Placeholder 4"/>
          <p:cNvSpPr>
            <a:spLocks noGrp="1"/>
          </p:cNvSpPr>
          <p:nvPr>
            <p:ph type="ftr" sz="quarter" idx="11"/>
          </p:nvPr>
        </p:nvSpPr>
        <p:spPr/>
        <p:txBody>
          <a:bodyPr/>
          <a:lstStyle/>
          <a:p>
            <a:r>
              <a:rPr lang="en-IN"/>
              <a:t>Pratyay Dutta - Jadavpur University UG2, 2021</a:t>
            </a:r>
          </a:p>
        </p:txBody>
      </p:sp>
      <p:sp>
        <p:nvSpPr>
          <p:cNvPr id="6" name="Slide Number Placeholder 5"/>
          <p:cNvSpPr>
            <a:spLocks noGrp="1"/>
          </p:cNvSpPr>
          <p:nvPr>
            <p:ph type="sldNum" sz="quarter" idx="12"/>
          </p:nvPr>
        </p:nvSpPr>
        <p:spPr/>
        <p:txBody>
          <a:bodyPr/>
          <a:lstStyle/>
          <a:p>
            <a:fld id="{76D070C3-7D2B-45D9-95D8-45634C278955}" type="slidenum">
              <a:rPr lang="en-IN" smtClean="0"/>
              <a:t>‹#›</a:t>
            </a:fld>
            <a:endParaRPr lang="en-IN"/>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25128822"/>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649B29-9EEE-42B1-990E-9DADC211DBFE}" type="datetime1">
              <a:rPr lang="en-IN" smtClean="0"/>
              <a:t>03-05-2021</a:t>
            </a:fld>
            <a:endParaRPr lang="en-IN"/>
          </a:p>
        </p:txBody>
      </p:sp>
      <p:sp>
        <p:nvSpPr>
          <p:cNvPr id="6" name="Footer Placeholder 5"/>
          <p:cNvSpPr>
            <a:spLocks noGrp="1"/>
          </p:cNvSpPr>
          <p:nvPr>
            <p:ph type="ftr" sz="quarter" idx="11"/>
          </p:nvPr>
        </p:nvSpPr>
        <p:spPr/>
        <p:txBody>
          <a:bodyPr/>
          <a:lstStyle/>
          <a:p>
            <a:r>
              <a:rPr lang="en-IN"/>
              <a:t>Pratyay Dutta - Jadavpur University UG2, 2021</a:t>
            </a:r>
          </a:p>
        </p:txBody>
      </p:sp>
      <p:sp>
        <p:nvSpPr>
          <p:cNvPr id="7" name="Slide Number Placeholder 6"/>
          <p:cNvSpPr>
            <a:spLocks noGrp="1"/>
          </p:cNvSpPr>
          <p:nvPr>
            <p:ph type="sldNum" sz="quarter" idx="12"/>
          </p:nvPr>
        </p:nvSpPr>
        <p:spPr/>
        <p:txBody>
          <a:bodyPr/>
          <a:lstStyle/>
          <a:p>
            <a:fld id="{76D070C3-7D2B-45D9-95D8-45634C278955}" type="slidenum">
              <a:rPr lang="en-IN" smtClean="0"/>
              <a:t>‹#›</a:t>
            </a:fld>
            <a:endParaRPr lang="en-IN"/>
          </a:p>
        </p:txBody>
      </p:sp>
    </p:spTree>
    <p:extLst>
      <p:ext uri="{BB962C8B-B14F-4D97-AF65-F5344CB8AC3E}">
        <p14:creationId xmlns:p14="http://schemas.microsoft.com/office/powerpoint/2010/main" val="88126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13C9A-275F-4E13-95AA-F37219325AD8}" type="datetime1">
              <a:rPr lang="en-IN" smtClean="0"/>
              <a:t>03-05-2021</a:t>
            </a:fld>
            <a:endParaRPr lang="en-IN"/>
          </a:p>
        </p:txBody>
      </p:sp>
      <p:sp>
        <p:nvSpPr>
          <p:cNvPr id="8" name="Footer Placeholder 7"/>
          <p:cNvSpPr>
            <a:spLocks noGrp="1"/>
          </p:cNvSpPr>
          <p:nvPr>
            <p:ph type="ftr" sz="quarter" idx="11"/>
          </p:nvPr>
        </p:nvSpPr>
        <p:spPr/>
        <p:txBody>
          <a:bodyPr/>
          <a:lstStyle/>
          <a:p>
            <a:r>
              <a:rPr lang="en-IN"/>
              <a:t>Pratyay Dutta - Jadavpur University UG2, 2021</a:t>
            </a:r>
          </a:p>
        </p:txBody>
      </p:sp>
      <p:sp>
        <p:nvSpPr>
          <p:cNvPr id="9" name="Slide Number Placeholder 8"/>
          <p:cNvSpPr>
            <a:spLocks noGrp="1"/>
          </p:cNvSpPr>
          <p:nvPr>
            <p:ph type="sldNum" sz="quarter" idx="12"/>
          </p:nvPr>
        </p:nvSpPr>
        <p:spPr/>
        <p:txBody>
          <a:bodyPr/>
          <a:lstStyle/>
          <a:p>
            <a:fld id="{76D070C3-7D2B-45D9-95D8-45634C278955}" type="slidenum">
              <a:rPr lang="en-IN" smtClean="0"/>
              <a:t>‹#›</a:t>
            </a:fld>
            <a:endParaRPr lang="en-IN"/>
          </a:p>
        </p:txBody>
      </p:sp>
    </p:spTree>
    <p:extLst>
      <p:ext uri="{BB962C8B-B14F-4D97-AF65-F5344CB8AC3E}">
        <p14:creationId xmlns:p14="http://schemas.microsoft.com/office/powerpoint/2010/main" val="2734527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FBE180-7BC2-4D53-A22C-615E7E71D965}" type="datetime1">
              <a:rPr lang="en-IN" smtClean="0"/>
              <a:t>03-05-2021</a:t>
            </a:fld>
            <a:endParaRPr lang="en-IN"/>
          </a:p>
        </p:txBody>
      </p:sp>
      <p:sp>
        <p:nvSpPr>
          <p:cNvPr id="4" name="Footer Placeholder 3"/>
          <p:cNvSpPr>
            <a:spLocks noGrp="1"/>
          </p:cNvSpPr>
          <p:nvPr>
            <p:ph type="ftr" sz="quarter" idx="11"/>
          </p:nvPr>
        </p:nvSpPr>
        <p:spPr/>
        <p:txBody>
          <a:bodyPr/>
          <a:lstStyle/>
          <a:p>
            <a:r>
              <a:rPr lang="en-IN"/>
              <a:t>Pratyay Dutta - Jadavpur University UG2, 2021</a:t>
            </a:r>
          </a:p>
        </p:txBody>
      </p:sp>
      <p:sp>
        <p:nvSpPr>
          <p:cNvPr id="5" name="Slide Number Placeholder 4"/>
          <p:cNvSpPr>
            <a:spLocks noGrp="1"/>
          </p:cNvSpPr>
          <p:nvPr>
            <p:ph type="sldNum" sz="quarter" idx="12"/>
          </p:nvPr>
        </p:nvSpPr>
        <p:spPr/>
        <p:txBody>
          <a:bodyPr/>
          <a:lstStyle/>
          <a:p>
            <a:fld id="{76D070C3-7D2B-45D9-95D8-45634C278955}" type="slidenum">
              <a:rPr lang="en-IN" smtClean="0"/>
              <a:t>‹#›</a:t>
            </a:fld>
            <a:endParaRPr lang="en-IN"/>
          </a:p>
        </p:txBody>
      </p:sp>
    </p:spTree>
    <p:extLst>
      <p:ext uri="{BB962C8B-B14F-4D97-AF65-F5344CB8AC3E}">
        <p14:creationId xmlns:p14="http://schemas.microsoft.com/office/powerpoint/2010/main" val="20195632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C4CAF8-7055-49AE-ACF3-ED71AFA54593}" type="datetime1">
              <a:rPr lang="en-IN" smtClean="0"/>
              <a:t>03-05-2021</a:t>
            </a:fld>
            <a:endParaRPr lang="en-IN"/>
          </a:p>
        </p:txBody>
      </p:sp>
      <p:sp>
        <p:nvSpPr>
          <p:cNvPr id="3" name="Footer Placeholder 2"/>
          <p:cNvSpPr>
            <a:spLocks noGrp="1"/>
          </p:cNvSpPr>
          <p:nvPr>
            <p:ph type="ftr" sz="quarter" idx="11"/>
          </p:nvPr>
        </p:nvSpPr>
        <p:spPr/>
        <p:txBody>
          <a:bodyPr/>
          <a:lstStyle/>
          <a:p>
            <a:r>
              <a:rPr lang="en-IN"/>
              <a:t>Pratyay Dutta - Jadavpur University UG2, 2021</a:t>
            </a:r>
          </a:p>
        </p:txBody>
      </p:sp>
      <p:sp>
        <p:nvSpPr>
          <p:cNvPr id="4" name="Slide Number Placeholder 3"/>
          <p:cNvSpPr>
            <a:spLocks noGrp="1"/>
          </p:cNvSpPr>
          <p:nvPr>
            <p:ph type="sldNum" sz="quarter" idx="12"/>
          </p:nvPr>
        </p:nvSpPr>
        <p:spPr/>
        <p:txBody>
          <a:bodyPr/>
          <a:lstStyle/>
          <a:p>
            <a:fld id="{76D070C3-7D2B-45D9-95D8-45634C278955}" type="slidenum">
              <a:rPr lang="en-IN" smtClean="0"/>
              <a:t>‹#›</a:t>
            </a:fld>
            <a:endParaRPr lang="en-IN"/>
          </a:p>
        </p:txBody>
      </p:sp>
    </p:spTree>
    <p:extLst>
      <p:ext uri="{BB962C8B-B14F-4D97-AF65-F5344CB8AC3E}">
        <p14:creationId xmlns:p14="http://schemas.microsoft.com/office/powerpoint/2010/main" val="1398728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BEDFE0B-3A82-4D83-8380-A385A85A829D}" type="datetime1">
              <a:rPr lang="en-IN" smtClean="0"/>
              <a:t>03-05-2021</a:t>
            </a:fld>
            <a:endParaRPr lang="en-IN"/>
          </a:p>
        </p:txBody>
      </p:sp>
      <p:sp>
        <p:nvSpPr>
          <p:cNvPr id="6" name="Footer Placeholder 5"/>
          <p:cNvSpPr>
            <a:spLocks noGrp="1"/>
          </p:cNvSpPr>
          <p:nvPr>
            <p:ph type="ftr" sz="quarter" idx="11"/>
          </p:nvPr>
        </p:nvSpPr>
        <p:spPr/>
        <p:txBody>
          <a:bodyPr/>
          <a:lstStyle/>
          <a:p>
            <a:r>
              <a:rPr lang="en-IN"/>
              <a:t>Pratyay Dutta - Jadavpur University UG2, 2021</a:t>
            </a:r>
          </a:p>
        </p:txBody>
      </p:sp>
      <p:sp>
        <p:nvSpPr>
          <p:cNvPr id="7" name="Slide Number Placeholder 6"/>
          <p:cNvSpPr>
            <a:spLocks noGrp="1"/>
          </p:cNvSpPr>
          <p:nvPr>
            <p:ph type="sldNum" sz="quarter" idx="12"/>
          </p:nvPr>
        </p:nvSpPr>
        <p:spPr/>
        <p:txBody>
          <a:bodyPr/>
          <a:lstStyle/>
          <a:p>
            <a:fld id="{76D070C3-7D2B-45D9-95D8-45634C278955}" type="slidenum">
              <a:rPr lang="en-IN" smtClean="0"/>
              <a:t>‹#›</a:t>
            </a:fld>
            <a:endParaRPr lang="en-IN"/>
          </a:p>
        </p:txBody>
      </p:sp>
    </p:spTree>
    <p:extLst>
      <p:ext uri="{BB962C8B-B14F-4D97-AF65-F5344CB8AC3E}">
        <p14:creationId xmlns:p14="http://schemas.microsoft.com/office/powerpoint/2010/main" val="3307780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3EE36C1-7E1F-4F6F-A809-921BDD88671C}" type="datetime1">
              <a:rPr lang="en-IN" smtClean="0"/>
              <a:t>03-05-2021</a:t>
            </a:fld>
            <a:endParaRPr lang="en-IN"/>
          </a:p>
        </p:txBody>
      </p:sp>
      <p:sp>
        <p:nvSpPr>
          <p:cNvPr id="6" name="Footer Placeholder 5"/>
          <p:cNvSpPr>
            <a:spLocks noGrp="1"/>
          </p:cNvSpPr>
          <p:nvPr>
            <p:ph type="ftr" sz="quarter" idx="11"/>
          </p:nvPr>
        </p:nvSpPr>
        <p:spPr/>
        <p:txBody>
          <a:bodyPr/>
          <a:lstStyle/>
          <a:p>
            <a:r>
              <a:rPr lang="en-IN"/>
              <a:t>Pratyay Dutta - Jadavpur University UG2, 2021</a:t>
            </a:r>
          </a:p>
        </p:txBody>
      </p:sp>
      <p:sp>
        <p:nvSpPr>
          <p:cNvPr id="7" name="Slide Number Placeholder 6"/>
          <p:cNvSpPr>
            <a:spLocks noGrp="1"/>
          </p:cNvSpPr>
          <p:nvPr>
            <p:ph type="sldNum" sz="quarter" idx="12"/>
          </p:nvPr>
        </p:nvSpPr>
        <p:spPr/>
        <p:txBody>
          <a:bodyPr/>
          <a:lstStyle/>
          <a:p>
            <a:fld id="{76D070C3-7D2B-45D9-95D8-45634C278955}" type="slidenum">
              <a:rPr lang="en-IN" smtClean="0"/>
              <a:t>‹#›</a:t>
            </a:fld>
            <a:endParaRPr lang="en-IN"/>
          </a:p>
        </p:txBody>
      </p:sp>
    </p:spTree>
    <p:extLst>
      <p:ext uri="{BB962C8B-B14F-4D97-AF65-F5344CB8AC3E}">
        <p14:creationId xmlns:p14="http://schemas.microsoft.com/office/powerpoint/2010/main" val="2887349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E0DD95A7-6A2C-41DB-B2C0-D6F114C2DA27}" type="datetime1">
              <a:rPr lang="en-IN" smtClean="0"/>
              <a:t>03-05-2021</a:t>
            </a:fld>
            <a:endParaRPr lang="en-IN"/>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r>
              <a:rPr lang="en-IN"/>
              <a:t>Pratyay Dutta - Jadavpur University UG2, 2021</a:t>
            </a:r>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76D070C3-7D2B-45D9-95D8-45634C278955}" type="slidenum">
              <a:rPr lang="en-IN" smtClean="0"/>
              <a:t>‹#›</a:t>
            </a:fld>
            <a:endParaRPr lang="en-IN"/>
          </a:p>
        </p:txBody>
      </p:sp>
    </p:spTree>
    <p:extLst>
      <p:ext uri="{BB962C8B-B14F-4D97-AF65-F5344CB8AC3E}">
        <p14:creationId xmlns:p14="http://schemas.microsoft.com/office/powerpoint/2010/main" val="93216922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K-means_clustering#cite_note-8" TargetMode="External"/><Relationship Id="rId7" Type="http://schemas.openxmlformats.org/officeDocument/2006/relationships/image" Target="../media/image7.gif"/><Relationship Id="rId2" Type="http://schemas.openxmlformats.org/officeDocument/2006/relationships/hyperlink" Target="https://en.wikipedia.org/wiki/K-means_clustering#cite_note-6" TargetMode="Externa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en.wikipedia.org/wiki/Centroid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developers.google.com/maps/documentatio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Google" TargetMode="External"/><Relationship Id="rId7" Type="http://schemas.openxmlformats.org/officeDocument/2006/relationships/image" Target="../media/image2.png"/><Relationship Id="rId2" Type="http://schemas.openxmlformats.org/officeDocument/2006/relationships/hyperlink" Target="https://en.wikipedia.org/wiki/API"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en.wikipedia.org/wiki/Machine_learning" TargetMode="External"/><Relationship Id="rId4" Type="http://schemas.openxmlformats.org/officeDocument/2006/relationships/hyperlink" Target="https://en.wikipedia.org/wiki/Google_Service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6F597-C4F0-49DC-8F1B-C79F65DBB258}"/>
              </a:ext>
            </a:extLst>
          </p:cNvPr>
          <p:cNvSpPr>
            <a:spLocks noGrp="1"/>
          </p:cNvSpPr>
          <p:nvPr>
            <p:ph type="ctrTitle"/>
          </p:nvPr>
        </p:nvSpPr>
        <p:spPr/>
        <p:txBody>
          <a:bodyPr/>
          <a:lstStyle/>
          <a:p>
            <a:r>
              <a:rPr lang="en-IN" dirty="0"/>
              <a:t>UBER/OLA TAXI SIMULATOR</a:t>
            </a:r>
          </a:p>
        </p:txBody>
      </p:sp>
      <p:sp>
        <p:nvSpPr>
          <p:cNvPr id="3" name="Subtitle 2">
            <a:extLst>
              <a:ext uri="{FF2B5EF4-FFF2-40B4-BE49-F238E27FC236}">
                <a16:creationId xmlns:a16="http://schemas.microsoft.com/office/drawing/2014/main" id="{F86EE6A9-5E2A-4A95-8BBB-0591DAF32398}"/>
              </a:ext>
            </a:extLst>
          </p:cNvPr>
          <p:cNvSpPr>
            <a:spLocks noGrp="1"/>
          </p:cNvSpPr>
          <p:nvPr>
            <p:ph type="subTitle" idx="1"/>
          </p:nvPr>
        </p:nvSpPr>
        <p:spPr/>
        <p:txBody>
          <a:bodyPr>
            <a:normAutofit/>
          </a:bodyPr>
          <a:lstStyle/>
          <a:p>
            <a:r>
              <a:rPr lang="en-IN" dirty="0"/>
              <a:t>PRATYAY DUTTA – 001910701095</a:t>
            </a:r>
          </a:p>
        </p:txBody>
      </p:sp>
    </p:spTree>
    <p:extLst>
      <p:ext uri="{BB962C8B-B14F-4D97-AF65-F5344CB8AC3E}">
        <p14:creationId xmlns:p14="http://schemas.microsoft.com/office/powerpoint/2010/main" val="8579328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128F2-0D6E-40E2-AC2D-920D26F7D640}"/>
              </a:ext>
            </a:extLst>
          </p:cNvPr>
          <p:cNvSpPr>
            <a:spLocks noGrp="1"/>
          </p:cNvSpPr>
          <p:nvPr>
            <p:ph type="title"/>
          </p:nvPr>
        </p:nvSpPr>
        <p:spPr>
          <a:xfrm>
            <a:off x="640080" y="365760"/>
            <a:ext cx="10314432" cy="1325562"/>
          </a:xfrm>
        </p:spPr>
        <p:txBody>
          <a:bodyPr/>
          <a:lstStyle/>
          <a:p>
            <a:r>
              <a:rPr lang="en-IN" dirty="0"/>
              <a:t>Algorithm( Naive K-Means )</a:t>
            </a:r>
          </a:p>
        </p:txBody>
      </p:sp>
      <p:sp>
        <p:nvSpPr>
          <p:cNvPr id="3" name="Content Placeholder 2">
            <a:extLst>
              <a:ext uri="{FF2B5EF4-FFF2-40B4-BE49-F238E27FC236}">
                <a16:creationId xmlns:a16="http://schemas.microsoft.com/office/drawing/2014/main" id="{15E6CF81-7DDC-4655-9937-74E9F2903486}"/>
              </a:ext>
            </a:extLst>
          </p:cNvPr>
          <p:cNvSpPr>
            <a:spLocks noGrp="1"/>
          </p:cNvSpPr>
          <p:nvPr>
            <p:ph idx="1"/>
          </p:nvPr>
        </p:nvSpPr>
        <p:spPr>
          <a:xfrm>
            <a:off x="640080" y="1828800"/>
            <a:ext cx="7762240" cy="4351337"/>
          </a:xfrm>
        </p:spPr>
        <p:txBody>
          <a:bodyPr>
            <a:normAutofit/>
          </a:bodyPr>
          <a:lstStyle/>
          <a:p>
            <a:pPr marL="0" indent="0">
              <a:buNone/>
            </a:pPr>
            <a:r>
              <a:rPr lang="en-US" sz="1400" b="0" i="0" dirty="0">
                <a:effectLst/>
              </a:rPr>
              <a:t>The most common algorithm uses an iterative refinement technique. Due to its ubiquity, it is often called "the </a:t>
            </a:r>
            <a:r>
              <a:rPr lang="en-US" sz="1400" b="0" i="1" dirty="0">
                <a:effectLst/>
              </a:rPr>
              <a:t>k</a:t>
            </a:r>
            <a:r>
              <a:rPr lang="en-US" sz="1400" b="0" i="0" dirty="0">
                <a:effectLst/>
              </a:rPr>
              <a:t>-means algorithm"; it is also referred to as </a:t>
            </a:r>
            <a:r>
              <a:rPr lang="en-US" sz="1400" b="0" i="0" u="none" strike="noStrike" dirty="0">
                <a:effectLst/>
              </a:rPr>
              <a:t>Lloyd's algorithm</a:t>
            </a:r>
            <a:r>
              <a:rPr lang="en-US" sz="1400" b="0" i="0" dirty="0">
                <a:effectLst/>
              </a:rPr>
              <a:t>, particularly in the computer science community. It is sometimes also referred to as "naïve </a:t>
            </a:r>
            <a:r>
              <a:rPr lang="en-US" sz="1400" b="0" i="1" dirty="0">
                <a:effectLst/>
              </a:rPr>
              <a:t>k</a:t>
            </a:r>
            <a:r>
              <a:rPr lang="en-US" sz="1400" b="0" i="0" dirty="0">
                <a:effectLst/>
              </a:rPr>
              <a:t>-means", because there exist much faster alternatives.</a:t>
            </a:r>
            <a:r>
              <a:rPr lang="en-US" sz="1400" b="0" i="0" u="none" strike="noStrike" baseline="30000" dirty="0">
                <a:effectLst/>
                <a:hlinkClick r:id="rId2">
                  <a:extLst>
                    <a:ext uri="{A12FA001-AC4F-418D-AE19-62706E023703}">
                      <ahyp:hlinkClr xmlns:ahyp="http://schemas.microsoft.com/office/drawing/2018/hyperlinkcolor" val="tx"/>
                    </a:ext>
                  </a:extLst>
                </a:hlinkClick>
              </a:rPr>
              <a:t>[6]</a:t>
            </a:r>
            <a:endParaRPr lang="en-US" sz="1400" b="0" i="0" dirty="0">
              <a:effectLst/>
            </a:endParaRPr>
          </a:p>
          <a:p>
            <a:pPr marL="0" indent="0">
              <a:buNone/>
            </a:pPr>
            <a:r>
              <a:rPr lang="en-US" sz="1400" b="0" i="0" dirty="0">
                <a:effectLst/>
              </a:rPr>
              <a:t>Given an initial set of </a:t>
            </a:r>
            <a:r>
              <a:rPr lang="en-US" sz="1400" b="0" i="1" dirty="0">
                <a:effectLst/>
              </a:rPr>
              <a:t>k</a:t>
            </a:r>
            <a:r>
              <a:rPr lang="en-US" sz="1400" b="0" i="0" dirty="0">
                <a:effectLst/>
              </a:rPr>
              <a:t> means </a:t>
            </a:r>
            <a:r>
              <a:rPr lang="en-US" sz="1400" b="0" i="1" dirty="0">
                <a:effectLst/>
              </a:rPr>
              <a:t>m</a:t>
            </a:r>
            <a:r>
              <a:rPr lang="en-US" sz="1400" b="0" i="0" baseline="-25000" dirty="0">
                <a:effectLst/>
              </a:rPr>
              <a:t>1</a:t>
            </a:r>
            <a:r>
              <a:rPr lang="en-US" sz="1400" b="0" i="0" baseline="30000" dirty="0">
                <a:effectLst/>
              </a:rPr>
              <a:t>(1)</a:t>
            </a:r>
            <a:r>
              <a:rPr lang="en-US" sz="1400" b="0" i="0" dirty="0">
                <a:effectLst/>
              </a:rPr>
              <a:t>,...,</a:t>
            </a:r>
            <a:r>
              <a:rPr lang="en-US" sz="1400" b="0" i="1" dirty="0" err="1">
                <a:effectLst/>
              </a:rPr>
              <a:t>m</a:t>
            </a:r>
            <a:r>
              <a:rPr lang="en-US" sz="1400" b="0" i="1" baseline="-25000" dirty="0" err="1">
                <a:effectLst/>
              </a:rPr>
              <a:t>k</a:t>
            </a:r>
            <a:r>
              <a:rPr lang="en-US" sz="1400" b="0" i="0" baseline="30000" dirty="0">
                <a:effectLst/>
              </a:rPr>
              <a:t>(1)</a:t>
            </a:r>
            <a:r>
              <a:rPr lang="en-US" sz="1400" b="0" i="0" dirty="0">
                <a:effectLst/>
              </a:rPr>
              <a:t> (see below), the algorithm proceeds by alternating between two steps:</a:t>
            </a:r>
          </a:p>
          <a:p>
            <a:r>
              <a:rPr lang="en-US" sz="1400" b="1" i="0" dirty="0">
                <a:effectLst/>
              </a:rPr>
              <a:t>Assignment step</a:t>
            </a:r>
            <a:r>
              <a:rPr lang="en-US" sz="1400" b="0" i="0" dirty="0">
                <a:effectLst/>
              </a:rPr>
              <a:t>: Assign each observation to the cluster with the nearest mean: that with the least squared </a:t>
            </a:r>
            <a:r>
              <a:rPr lang="en-US" sz="1400" b="0" i="0" u="none" strike="noStrike" dirty="0">
                <a:effectLst/>
              </a:rPr>
              <a:t>Euclidean distance</a:t>
            </a:r>
            <a:r>
              <a:rPr lang="en-US" sz="1400" b="0" i="0" dirty="0">
                <a:effectLst/>
              </a:rPr>
              <a:t>.</a:t>
            </a:r>
            <a:r>
              <a:rPr lang="en-US" sz="1400" b="0" i="0" u="none" strike="noStrike" baseline="30000" dirty="0">
                <a:effectLst/>
                <a:hlinkClick r:id="rId3">
                  <a:extLst>
                    <a:ext uri="{A12FA001-AC4F-418D-AE19-62706E023703}">
                      <ahyp:hlinkClr xmlns:ahyp="http://schemas.microsoft.com/office/drawing/2018/hyperlinkcolor" val="tx"/>
                    </a:ext>
                  </a:extLst>
                </a:hlinkClick>
              </a:rPr>
              <a:t>[8]</a:t>
            </a:r>
            <a:r>
              <a:rPr lang="en-US" sz="1400" b="0" i="0" dirty="0">
                <a:effectLst/>
              </a:rPr>
              <a:t> (Mathematically, this means partitioning the observations according to the </a:t>
            </a:r>
            <a:r>
              <a:rPr lang="en-US" sz="1400" b="0" i="0" u="none" strike="noStrike" dirty="0">
                <a:effectLst/>
              </a:rPr>
              <a:t>Voronoi diagram</a:t>
            </a:r>
            <a:r>
              <a:rPr lang="en-US" sz="1400" b="0" i="0" dirty="0">
                <a:effectLst/>
              </a:rPr>
              <a:t> generated by the means)</a:t>
            </a:r>
          </a:p>
          <a:p>
            <a:endParaRPr lang="en-IN" sz="1400" dirty="0"/>
          </a:p>
          <a:p>
            <a:r>
              <a:rPr lang="en-US" sz="1400" b="1" i="0" dirty="0">
                <a:effectLst/>
              </a:rPr>
              <a:t>Update step</a:t>
            </a:r>
            <a:r>
              <a:rPr lang="en-US" sz="1400" b="0" i="0" dirty="0">
                <a:effectLst/>
              </a:rPr>
              <a:t>: Recalculate means (</a:t>
            </a:r>
            <a:r>
              <a:rPr lang="en-US" sz="1400" b="0" i="0" u="none" strike="noStrike" dirty="0">
                <a:effectLst/>
                <a:hlinkClick r:id="rId4" tooltip="Centroids">
                  <a:extLst>
                    <a:ext uri="{A12FA001-AC4F-418D-AE19-62706E023703}">
                      <ahyp:hlinkClr xmlns:ahyp="http://schemas.microsoft.com/office/drawing/2018/hyperlinkcolor" val="tx"/>
                    </a:ext>
                  </a:extLst>
                </a:hlinkClick>
              </a:rPr>
              <a:t>centroids</a:t>
            </a:r>
            <a:r>
              <a:rPr lang="en-US" sz="1400" b="0" i="0" dirty="0">
                <a:effectLst/>
              </a:rPr>
              <a:t>) for observations assigned to each cluster.</a:t>
            </a:r>
            <a:endParaRPr lang="en-IN" sz="1400" dirty="0"/>
          </a:p>
        </p:txBody>
      </p:sp>
      <p:pic>
        <p:nvPicPr>
          <p:cNvPr id="5" name="Picture 4">
            <a:extLst>
              <a:ext uri="{FF2B5EF4-FFF2-40B4-BE49-F238E27FC236}">
                <a16:creationId xmlns:a16="http://schemas.microsoft.com/office/drawing/2014/main" id="{10213A5F-CB71-4FA5-B772-D04FF77EA8BE}"/>
              </a:ext>
            </a:extLst>
          </p:cNvPr>
          <p:cNvPicPr>
            <a:picLocks noChangeAspect="1"/>
          </p:cNvPicPr>
          <p:nvPr/>
        </p:nvPicPr>
        <p:blipFill>
          <a:blip r:embed="rId5"/>
          <a:stretch>
            <a:fillRect/>
          </a:stretch>
        </p:blipFill>
        <p:spPr>
          <a:xfrm>
            <a:off x="2425541" y="4207669"/>
            <a:ext cx="4191317" cy="439466"/>
          </a:xfrm>
          <a:prstGeom prst="rect">
            <a:avLst/>
          </a:prstGeom>
        </p:spPr>
      </p:pic>
      <p:pic>
        <p:nvPicPr>
          <p:cNvPr id="7" name="Picture 6">
            <a:extLst>
              <a:ext uri="{FF2B5EF4-FFF2-40B4-BE49-F238E27FC236}">
                <a16:creationId xmlns:a16="http://schemas.microsoft.com/office/drawing/2014/main" id="{C7C21028-A1D9-42A3-8BCE-24EF50174DE2}"/>
              </a:ext>
            </a:extLst>
          </p:cNvPr>
          <p:cNvPicPr>
            <a:picLocks noChangeAspect="1"/>
          </p:cNvPicPr>
          <p:nvPr/>
        </p:nvPicPr>
        <p:blipFill>
          <a:blip r:embed="rId6"/>
          <a:stretch>
            <a:fillRect/>
          </a:stretch>
        </p:blipFill>
        <p:spPr>
          <a:xfrm>
            <a:off x="3707511" y="5408346"/>
            <a:ext cx="1822450" cy="640499"/>
          </a:xfrm>
          <a:prstGeom prst="rect">
            <a:avLst/>
          </a:prstGeom>
        </p:spPr>
      </p:pic>
      <p:pic>
        <p:nvPicPr>
          <p:cNvPr id="3074" name="Picture 2">
            <a:extLst>
              <a:ext uri="{FF2B5EF4-FFF2-40B4-BE49-F238E27FC236}">
                <a16:creationId xmlns:a16="http://schemas.microsoft.com/office/drawing/2014/main" id="{3C259894-DD80-4059-A716-2ADABCC083EF}"/>
              </a:ext>
            </a:extLst>
          </p:cNvPr>
          <p:cNvPicPr>
            <a:picLocks noChangeAspect="1" noChangeArrowheads="1" noCrop="1"/>
          </p:cNvPicPr>
          <p:nvPr/>
        </p:nvPicPr>
        <p:blipFill>
          <a:blip r:embed="rId7">
            <a:extLst>
              <a:ext uri="{28A0092B-C50C-407E-A947-70E740481C1C}">
                <a14:useLocalDpi xmlns:a14="http://schemas.microsoft.com/office/drawing/2010/main" val="0"/>
              </a:ext>
            </a:extLst>
          </a:blip>
          <a:srcRect/>
          <a:stretch>
            <a:fillRect/>
          </a:stretch>
        </p:blipFill>
        <p:spPr bwMode="auto">
          <a:xfrm>
            <a:off x="8676640" y="1828800"/>
            <a:ext cx="2277872" cy="221574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096C6CA-6632-421D-B99D-C32109AA1E66}"/>
              </a:ext>
            </a:extLst>
          </p:cNvPr>
          <p:cNvSpPr txBox="1"/>
          <p:nvPr/>
        </p:nvSpPr>
        <p:spPr>
          <a:xfrm>
            <a:off x="8964028" y="4182026"/>
            <a:ext cx="1703095" cy="276999"/>
          </a:xfrm>
          <a:prstGeom prst="rect">
            <a:avLst/>
          </a:prstGeom>
          <a:noFill/>
        </p:spPr>
        <p:txBody>
          <a:bodyPr wrap="none" rtlCol="0">
            <a:spAutoFit/>
          </a:bodyPr>
          <a:lstStyle/>
          <a:p>
            <a:r>
              <a:rPr lang="en-IN" sz="1200" dirty="0">
                <a:latin typeface="Bell MT" panose="02020503060305020303" pitchFamily="18" charset="0"/>
              </a:rPr>
              <a:t>Convergence of </a:t>
            </a:r>
            <a:r>
              <a:rPr lang="en-IN" sz="1200" dirty="0" err="1">
                <a:latin typeface="Bell MT" panose="02020503060305020303" pitchFamily="18" charset="0"/>
              </a:rPr>
              <a:t>kmeans</a:t>
            </a:r>
            <a:endParaRPr lang="en-IN" sz="1200" dirty="0">
              <a:latin typeface="Bell MT" panose="02020503060305020303" pitchFamily="18" charset="0"/>
            </a:endParaRPr>
          </a:p>
        </p:txBody>
      </p:sp>
      <p:sp>
        <p:nvSpPr>
          <p:cNvPr id="4" name="Footer Placeholder 3">
            <a:extLst>
              <a:ext uri="{FF2B5EF4-FFF2-40B4-BE49-F238E27FC236}">
                <a16:creationId xmlns:a16="http://schemas.microsoft.com/office/drawing/2014/main" id="{79D8B1ED-7DD6-42D9-AD0E-F15429A19B8A}"/>
              </a:ext>
            </a:extLst>
          </p:cNvPr>
          <p:cNvSpPr>
            <a:spLocks noGrp="1"/>
          </p:cNvSpPr>
          <p:nvPr>
            <p:ph type="ftr" sz="quarter" idx="11"/>
          </p:nvPr>
        </p:nvSpPr>
        <p:spPr/>
        <p:txBody>
          <a:bodyPr/>
          <a:lstStyle/>
          <a:p>
            <a:r>
              <a:rPr lang="en-IN"/>
              <a:t>Pratyay Dutta - Jadavpur University UG2, 2021</a:t>
            </a:r>
          </a:p>
        </p:txBody>
      </p:sp>
      <p:sp>
        <p:nvSpPr>
          <p:cNvPr id="6" name="Slide Number Placeholder 5">
            <a:extLst>
              <a:ext uri="{FF2B5EF4-FFF2-40B4-BE49-F238E27FC236}">
                <a16:creationId xmlns:a16="http://schemas.microsoft.com/office/drawing/2014/main" id="{3301C5AA-A495-4838-8C55-B43E9CF06C54}"/>
              </a:ext>
            </a:extLst>
          </p:cNvPr>
          <p:cNvSpPr>
            <a:spLocks noGrp="1"/>
          </p:cNvSpPr>
          <p:nvPr>
            <p:ph type="sldNum" sz="quarter" idx="12"/>
          </p:nvPr>
        </p:nvSpPr>
        <p:spPr/>
        <p:txBody>
          <a:bodyPr>
            <a:normAutofit lnSpcReduction="10000"/>
          </a:bodyPr>
          <a:lstStyle/>
          <a:p>
            <a:fld id="{76D070C3-7D2B-45D9-95D8-45634C278955}" type="slidenum">
              <a:rPr lang="en-IN" smtClean="0"/>
              <a:t>10</a:t>
            </a:fld>
            <a:endParaRPr lang="en-IN"/>
          </a:p>
        </p:txBody>
      </p:sp>
    </p:spTree>
    <p:extLst>
      <p:ext uri="{BB962C8B-B14F-4D97-AF65-F5344CB8AC3E}">
        <p14:creationId xmlns:p14="http://schemas.microsoft.com/office/powerpoint/2010/main" val="203471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0721B-E1CC-40C9-B6A3-D9A7E3FDAC3E}"/>
              </a:ext>
            </a:extLst>
          </p:cNvPr>
          <p:cNvSpPr>
            <a:spLocks noGrp="1"/>
          </p:cNvSpPr>
          <p:nvPr>
            <p:ph type="title"/>
          </p:nvPr>
        </p:nvSpPr>
        <p:spPr/>
        <p:txBody>
          <a:bodyPr/>
          <a:lstStyle/>
          <a:p>
            <a:r>
              <a:rPr lang="en-IN" dirty="0"/>
              <a:t>ISSUES </a:t>
            </a:r>
          </a:p>
        </p:txBody>
      </p:sp>
      <p:sp>
        <p:nvSpPr>
          <p:cNvPr id="3" name="Text Placeholder 2">
            <a:extLst>
              <a:ext uri="{FF2B5EF4-FFF2-40B4-BE49-F238E27FC236}">
                <a16:creationId xmlns:a16="http://schemas.microsoft.com/office/drawing/2014/main" id="{D59BA24F-9787-409D-B189-7A2901E0282C}"/>
              </a:ext>
            </a:extLst>
          </p:cNvPr>
          <p:cNvSpPr>
            <a:spLocks noGrp="1"/>
          </p:cNvSpPr>
          <p:nvPr>
            <p:ph type="body" idx="1"/>
          </p:nvPr>
        </p:nvSpPr>
        <p:spPr/>
        <p:txBody>
          <a:bodyPr/>
          <a:lstStyle/>
          <a:p>
            <a:r>
              <a:rPr lang="en-IN" dirty="0"/>
              <a:t>THOSE NEED TO BE ADDRESSED</a:t>
            </a:r>
          </a:p>
        </p:txBody>
      </p:sp>
      <p:sp>
        <p:nvSpPr>
          <p:cNvPr id="4" name="Footer Placeholder 3">
            <a:extLst>
              <a:ext uri="{FF2B5EF4-FFF2-40B4-BE49-F238E27FC236}">
                <a16:creationId xmlns:a16="http://schemas.microsoft.com/office/drawing/2014/main" id="{D9D5437E-DD42-4942-9D14-CC75DD4D6EFA}"/>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3E59F2F7-3747-4CBF-B4AC-8ACF7F6C3175}"/>
              </a:ext>
            </a:extLst>
          </p:cNvPr>
          <p:cNvSpPr>
            <a:spLocks noGrp="1"/>
          </p:cNvSpPr>
          <p:nvPr>
            <p:ph type="sldNum" sz="quarter" idx="12"/>
          </p:nvPr>
        </p:nvSpPr>
        <p:spPr/>
        <p:txBody>
          <a:bodyPr>
            <a:normAutofit lnSpcReduction="10000"/>
          </a:bodyPr>
          <a:lstStyle/>
          <a:p>
            <a:fld id="{76D070C3-7D2B-45D9-95D8-45634C278955}" type="slidenum">
              <a:rPr lang="en-IN" smtClean="0"/>
              <a:t>11</a:t>
            </a:fld>
            <a:endParaRPr lang="en-IN"/>
          </a:p>
        </p:txBody>
      </p:sp>
    </p:spTree>
    <p:extLst>
      <p:ext uri="{BB962C8B-B14F-4D97-AF65-F5344CB8AC3E}">
        <p14:creationId xmlns:p14="http://schemas.microsoft.com/office/powerpoint/2010/main" val="1084020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CB218-5F23-43B9-8C57-A1974983E765}"/>
              </a:ext>
            </a:extLst>
          </p:cNvPr>
          <p:cNvSpPr>
            <a:spLocks noGrp="1"/>
          </p:cNvSpPr>
          <p:nvPr>
            <p:ph type="title"/>
          </p:nvPr>
        </p:nvSpPr>
        <p:spPr/>
        <p:txBody>
          <a:bodyPr/>
          <a:lstStyle/>
          <a:p>
            <a:r>
              <a:rPr lang="en-IN" dirty="0"/>
              <a:t>Computational Problems</a:t>
            </a:r>
          </a:p>
        </p:txBody>
      </p:sp>
      <p:sp>
        <p:nvSpPr>
          <p:cNvPr id="3" name="Content Placeholder 2">
            <a:extLst>
              <a:ext uri="{FF2B5EF4-FFF2-40B4-BE49-F238E27FC236}">
                <a16:creationId xmlns:a16="http://schemas.microsoft.com/office/drawing/2014/main" id="{68E58FA0-0825-4105-A795-8EFBF1050456}"/>
              </a:ext>
            </a:extLst>
          </p:cNvPr>
          <p:cNvSpPr>
            <a:spLocks noGrp="1"/>
          </p:cNvSpPr>
          <p:nvPr>
            <p:ph idx="1"/>
          </p:nvPr>
        </p:nvSpPr>
        <p:spPr/>
        <p:txBody>
          <a:bodyPr/>
          <a:lstStyle/>
          <a:p>
            <a:r>
              <a:rPr lang="en-US" dirty="0"/>
              <a:t>The old manual system was suffering from a series of drawbacks. Since whole of the system was to be </a:t>
            </a:r>
            <a:r>
              <a:rPr lang="en-US" dirty="0">
                <a:solidFill>
                  <a:srgbClr val="0070C0"/>
                </a:solidFill>
              </a:rPr>
              <a:t>maintained with hands</a:t>
            </a:r>
            <a:r>
              <a:rPr lang="en-US" dirty="0"/>
              <a:t> the process of keeping, maintaining and retrieving the information was very tedious and lengthy. </a:t>
            </a:r>
          </a:p>
          <a:p>
            <a:r>
              <a:rPr lang="en-US" dirty="0"/>
              <a:t>The records were </a:t>
            </a:r>
            <a:r>
              <a:rPr lang="en-US" dirty="0">
                <a:solidFill>
                  <a:srgbClr val="0070C0"/>
                </a:solidFill>
              </a:rPr>
              <a:t>never used to be in a systematic order</a:t>
            </a:r>
            <a:r>
              <a:rPr lang="en-US" dirty="0"/>
              <a:t>. there used to be lots of difficulties in associating any particular transaction with a particular context. </a:t>
            </a:r>
          </a:p>
          <a:p>
            <a:r>
              <a:rPr lang="en-US" dirty="0"/>
              <a:t>If any information was to be found it was required to go through the different registers, documents there would </a:t>
            </a:r>
            <a:r>
              <a:rPr lang="en-US" dirty="0">
                <a:solidFill>
                  <a:srgbClr val="0070C0"/>
                </a:solidFill>
              </a:rPr>
              <a:t>never exist anything like report </a:t>
            </a:r>
            <a:r>
              <a:rPr lang="en-US" dirty="0"/>
              <a:t>generation. </a:t>
            </a:r>
          </a:p>
          <a:p>
            <a:r>
              <a:rPr lang="en-US" dirty="0"/>
              <a:t>There would always be </a:t>
            </a:r>
            <a:r>
              <a:rPr lang="en-US" dirty="0">
                <a:solidFill>
                  <a:srgbClr val="0070C0"/>
                </a:solidFill>
              </a:rPr>
              <a:t>unnecessary consumption of time </a:t>
            </a:r>
            <a:r>
              <a:rPr lang="en-US" dirty="0"/>
              <a:t>while entering records and retrieving records. One more problem was that it was very difficult to find errors while entering the records. Once the records were entered it was very difficult to update these records.</a:t>
            </a:r>
            <a:endParaRPr lang="en-IN" dirty="0"/>
          </a:p>
        </p:txBody>
      </p:sp>
      <p:sp>
        <p:nvSpPr>
          <p:cNvPr id="4" name="Footer Placeholder 3">
            <a:extLst>
              <a:ext uri="{FF2B5EF4-FFF2-40B4-BE49-F238E27FC236}">
                <a16:creationId xmlns:a16="http://schemas.microsoft.com/office/drawing/2014/main" id="{A9349B7B-F912-482B-98EB-F6F8A3E29236}"/>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6284E06D-B6CF-4C39-9E9F-CB85A4E5E2E0}"/>
              </a:ext>
            </a:extLst>
          </p:cNvPr>
          <p:cNvSpPr>
            <a:spLocks noGrp="1"/>
          </p:cNvSpPr>
          <p:nvPr>
            <p:ph type="sldNum" sz="quarter" idx="12"/>
          </p:nvPr>
        </p:nvSpPr>
        <p:spPr/>
        <p:txBody>
          <a:bodyPr>
            <a:normAutofit lnSpcReduction="10000"/>
          </a:bodyPr>
          <a:lstStyle/>
          <a:p>
            <a:fld id="{76D070C3-7D2B-45D9-95D8-45634C278955}" type="slidenum">
              <a:rPr lang="en-IN" smtClean="0"/>
              <a:t>12</a:t>
            </a:fld>
            <a:endParaRPr lang="en-IN"/>
          </a:p>
        </p:txBody>
      </p:sp>
    </p:spTree>
    <p:extLst>
      <p:ext uri="{BB962C8B-B14F-4D97-AF65-F5344CB8AC3E}">
        <p14:creationId xmlns:p14="http://schemas.microsoft.com/office/powerpoint/2010/main" val="2905735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368FC-16D7-417F-BE61-5769C48219F5}"/>
              </a:ext>
            </a:extLst>
          </p:cNvPr>
          <p:cNvSpPr>
            <a:spLocks noGrp="1"/>
          </p:cNvSpPr>
          <p:nvPr>
            <p:ph type="title"/>
          </p:nvPr>
        </p:nvSpPr>
        <p:spPr/>
        <p:txBody>
          <a:bodyPr/>
          <a:lstStyle/>
          <a:p>
            <a:r>
              <a:rPr lang="en-IN" dirty="0"/>
              <a:t>Practical problems</a:t>
            </a:r>
          </a:p>
        </p:txBody>
      </p:sp>
      <p:sp>
        <p:nvSpPr>
          <p:cNvPr id="3" name="Content Placeholder 2">
            <a:extLst>
              <a:ext uri="{FF2B5EF4-FFF2-40B4-BE49-F238E27FC236}">
                <a16:creationId xmlns:a16="http://schemas.microsoft.com/office/drawing/2014/main" id="{7316784D-1B54-4BB1-9EFA-892925B376C5}"/>
              </a:ext>
            </a:extLst>
          </p:cNvPr>
          <p:cNvSpPr>
            <a:spLocks noGrp="1"/>
          </p:cNvSpPr>
          <p:nvPr>
            <p:ph idx="1"/>
          </p:nvPr>
        </p:nvSpPr>
        <p:spPr/>
        <p:txBody>
          <a:bodyPr/>
          <a:lstStyle/>
          <a:p>
            <a:r>
              <a:rPr lang="en-IN" dirty="0"/>
              <a:t>Booking a cab in a metropolitan city was a </a:t>
            </a:r>
            <a:r>
              <a:rPr lang="en-IN" dirty="0">
                <a:solidFill>
                  <a:srgbClr val="0070C0"/>
                </a:solidFill>
              </a:rPr>
              <a:t>hassle from the very beginning</a:t>
            </a:r>
            <a:r>
              <a:rPr lang="en-IN" dirty="0"/>
              <a:t>.</a:t>
            </a:r>
          </a:p>
          <a:p>
            <a:r>
              <a:rPr lang="en-IN" dirty="0"/>
              <a:t>In most cases, cab drivers had </a:t>
            </a:r>
            <a:r>
              <a:rPr lang="en-IN" dirty="0">
                <a:solidFill>
                  <a:srgbClr val="0070C0"/>
                </a:solidFill>
              </a:rPr>
              <a:t>all the liberty to choose and refuse </a:t>
            </a:r>
            <a:r>
              <a:rPr lang="en-IN" dirty="0"/>
              <a:t>to go to places where it was not entirely feasible for them. Yellow taxis were in abundance and yet people had to wait for hours on end to get a booking to reach their destination.</a:t>
            </a:r>
          </a:p>
          <a:p>
            <a:r>
              <a:rPr lang="en-IN" dirty="0"/>
              <a:t>The </a:t>
            </a:r>
            <a:r>
              <a:rPr lang="en-IN" dirty="0">
                <a:solidFill>
                  <a:srgbClr val="0070C0"/>
                </a:solidFill>
              </a:rPr>
              <a:t>billing meter was absolutely haywire</a:t>
            </a:r>
            <a:r>
              <a:rPr lang="en-IN" dirty="0"/>
              <a:t>. The meter on most taxis were broken, or faulty or even tampered to show </a:t>
            </a:r>
            <a:r>
              <a:rPr lang="en-IN" dirty="0">
                <a:solidFill>
                  <a:srgbClr val="0070C0"/>
                </a:solidFill>
              </a:rPr>
              <a:t>higher rates </a:t>
            </a:r>
            <a:r>
              <a:rPr lang="en-IN" dirty="0"/>
              <a:t>then usual. In most cases, the drivers never adhered to the meter in the first place and asked for exorbitant prices from unsuspecting customers who had no choice but to give in.</a:t>
            </a:r>
          </a:p>
        </p:txBody>
      </p:sp>
      <p:sp>
        <p:nvSpPr>
          <p:cNvPr id="4" name="Footer Placeholder 3">
            <a:extLst>
              <a:ext uri="{FF2B5EF4-FFF2-40B4-BE49-F238E27FC236}">
                <a16:creationId xmlns:a16="http://schemas.microsoft.com/office/drawing/2014/main" id="{40CB9AE1-E96A-432E-A392-A55E5F363E23}"/>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38BB97B0-7D1A-4C6B-963B-3DE8F7009C43}"/>
              </a:ext>
            </a:extLst>
          </p:cNvPr>
          <p:cNvSpPr>
            <a:spLocks noGrp="1"/>
          </p:cNvSpPr>
          <p:nvPr>
            <p:ph type="sldNum" sz="quarter" idx="12"/>
          </p:nvPr>
        </p:nvSpPr>
        <p:spPr/>
        <p:txBody>
          <a:bodyPr>
            <a:normAutofit lnSpcReduction="10000"/>
          </a:bodyPr>
          <a:lstStyle/>
          <a:p>
            <a:fld id="{76D070C3-7D2B-45D9-95D8-45634C278955}" type="slidenum">
              <a:rPr lang="en-IN" smtClean="0"/>
              <a:t>13</a:t>
            </a:fld>
            <a:endParaRPr lang="en-IN"/>
          </a:p>
        </p:txBody>
      </p:sp>
    </p:spTree>
    <p:extLst>
      <p:ext uri="{BB962C8B-B14F-4D97-AF65-F5344CB8AC3E}">
        <p14:creationId xmlns:p14="http://schemas.microsoft.com/office/powerpoint/2010/main" val="1578825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27128-0EBB-4F14-BB9C-1A6B14E8AF1F}"/>
              </a:ext>
            </a:extLst>
          </p:cNvPr>
          <p:cNvSpPr>
            <a:spLocks noGrp="1"/>
          </p:cNvSpPr>
          <p:nvPr>
            <p:ph type="title"/>
          </p:nvPr>
        </p:nvSpPr>
        <p:spPr>
          <a:xfrm>
            <a:off x="355600" y="365760"/>
            <a:ext cx="10598912" cy="1325562"/>
          </a:xfrm>
        </p:spPr>
        <p:txBody>
          <a:bodyPr/>
          <a:lstStyle/>
          <a:p>
            <a:r>
              <a:rPr lang="en-IN" dirty="0"/>
              <a:t>Problem of plenty</a:t>
            </a:r>
          </a:p>
        </p:txBody>
      </p:sp>
      <p:sp>
        <p:nvSpPr>
          <p:cNvPr id="3" name="Content Placeholder 2">
            <a:extLst>
              <a:ext uri="{FF2B5EF4-FFF2-40B4-BE49-F238E27FC236}">
                <a16:creationId xmlns:a16="http://schemas.microsoft.com/office/drawing/2014/main" id="{4BEA7660-6C4D-4E32-B397-A865F5FD6D8D}"/>
              </a:ext>
            </a:extLst>
          </p:cNvPr>
          <p:cNvSpPr>
            <a:spLocks noGrp="1"/>
          </p:cNvSpPr>
          <p:nvPr>
            <p:ph idx="1"/>
          </p:nvPr>
        </p:nvSpPr>
        <p:spPr>
          <a:xfrm>
            <a:off x="355600" y="1828800"/>
            <a:ext cx="10598912" cy="4351337"/>
          </a:xfrm>
        </p:spPr>
        <p:txBody>
          <a:bodyPr>
            <a:normAutofit/>
          </a:bodyPr>
          <a:lstStyle/>
          <a:p>
            <a:r>
              <a:rPr lang="en-US" dirty="0"/>
              <a:t>An important percentage of the cars (e. g. 60% in Hong Kong (Yang et al. 2000)) in the daily flow are taxis, most of them </a:t>
            </a:r>
            <a:r>
              <a:rPr lang="en-US" dirty="0">
                <a:solidFill>
                  <a:srgbClr val="0070C0"/>
                </a:solidFill>
              </a:rPr>
              <a:t>empty taxies</a:t>
            </a:r>
            <a:r>
              <a:rPr lang="en-US" dirty="0"/>
              <a:t>. This situation is creating two problems:</a:t>
            </a:r>
          </a:p>
          <a:p>
            <a:pPr lvl="1"/>
            <a:r>
              <a:rPr lang="en-US" dirty="0"/>
              <a:t>An internal problem to the taxi drivers (higher empty kilometers means lower benefits). </a:t>
            </a:r>
          </a:p>
          <a:p>
            <a:pPr lvl="1"/>
            <a:r>
              <a:rPr lang="en-US" dirty="0"/>
              <a:t>An external problem to the citizens (congestion and pollution). The first problem is being aggravated with the actual economic crisis, which is breaking the market equilibrium: demand is decreasing due to the lower incomes of the population and offer is increasing due to the increasing number of taxi drivers</a:t>
            </a:r>
          </a:p>
          <a:p>
            <a:r>
              <a:rPr lang="en-US" dirty="0"/>
              <a:t>Market </a:t>
            </a:r>
            <a:r>
              <a:rPr lang="en-US" dirty="0">
                <a:solidFill>
                  <a:srgbClr val="0070C0"/>
                </a:solidFill>
              </a:rPr>
              <a:t>equilibrium</a:t>
            </a:r>
            <a:r>
              <a:rPr lang="en-US" dirty="0"/>
              <a:t> cannot be achieved in this concrete market because of the regulations, and cannot go to the next equilibrium point due to the price policies imposed in each city. This is a vicious cycle, where empty hours are increasing, and taxi drivers need to work more time in order to have the same income, which means lower income per hour (Daniel (2006)). </a:t>
            </a:r>
          </a:p>
          <a:p>
            <a:r>
              <a:rPr lang="en-US" dirty="0"/>
              <a:t>In this situation, taxi drivers </a:t>
            </a:r>
            <a:r>
              <a:rPr lang="en-US" dirty="0">
                <a:solidFill>
                  <a:srgbClr val="0070C0"/>
                </a:solidFill>
              </a:rPr>
              <a:t>prefer to stop at taxi stands and wait for a client</a:t>
            </a:r>
            <a:r>
              <a:rPr lang="en-US" dirty="0"/>
              <a:t>, without expending fuel in empty trips and consequently saturating the taxi stands. If taxi stops network is not well designed, this situation will create a decrease in the Level of Service of the passengers, decreasing the demand and congesting the streets near the taxi stops. </a:t>
            </a:r>
            <a:endParaRPr lang="en-IN" dirty="0"/>
          </a:p>
        </p:txBody>
      </p:sp>
      <p:sp>
        <p:nvSpPr>
          <p:cNvPr id="4" name="Footer Placeholder 3">
            <a:extLst>
              <a:ext uri="{FF2B5EF4-FFF2-40B4-BE49-F238E27FC236}">
                <a16:creationId xmlns:a16="http://schemas.microsoft.com/office/drawing/2014/main" id="{CAF37100-7DB9-4D99-B4BA-9B7D43EA6457}"/>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626D288F-FE08-462F-82D1-58FBE9E1D94C}"/>
              </a:ext>
            </a:extLst>
          </p:cNvPr>
          <p:cNvSpPr>
            <a:spLocks noGrp="1"/>
          </p:cNvSpPr>
          <p:nvPr>
            <p:ph type="sldNum" sz="quarter" idx="12"/>
          </p:nvPr>
        </p:nvSpPr>
        <p:spPr/>
        <p:txBody>
          <a:bodyPr>
            <a:normAutofit lnSpcReduction="10000"/>
          </a:bodyPr>
          <a:lstStyle/>
          <a:p>
            <a:fld id="{76D070C3-7D2B-45D9-95D8-45634C278955}" type="slidenum">
              <a:rPr lang="en-IN" smtClean="0"/>
              <a:t>14</a:t>
            </a:fld>
            <a:endParaRPr lang="en-IN"/>
          </a:p>
        </p:txBody>
      </p:sp>
    </p:spTree>
    <p:extLst>
      <p:ext uri="{BB962C8B-B14F-4D97-AF65-F5344CB8AC3E}">
        <p14:creationId xmlns:p14="http://schemas.microsoft.com/office/powerpoint/2010/main" val="19482911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79730-C12C-4676-A4B1-3C6ACE559F60}"/>
              </a:ext>
            </a:extLst>
          </p:cNvPr>
          <p:cNvSpPr>
            <a:spLocks noGrp="1"/>
          </p:cNvSpPr>
          <p:nvPr>
            <p:ph type="title"/>
          </p:nvPr>
        </p:nvSpPr>
        <p:spPr/>
        <p:txBody>
          <a:bodyPr/>
          <a:lstStyle/>
          <a:p>
            <a:r>
              <a:rPr lang="en-IN" dirty="0"/>
              <a:t>LITERATURE SURVEY</a:t>
            </a:r>
          </a:p>
        </p:txBody>
      </p:sp>
      <p:sp>
        <p:nvSpPr>
          <p:cNvPr id="3" name="Text Placeholder 2">
            <a:extLst>
              <a:ext uri="{FF2B5EF4-FFF2-40B4-BE49-F238E27FC236}">
                <a16:creationId xmlns:a16="http://schemas.microsoft.com/office/drawing/2014/main" id="{336BBFB5-2076-48A8-87D3-F99D0C050DE6}"/>
              </a:ext>
            </a:extLst>
          </p:cNvPr>
          <p:cNvSpPr>
            <a:spLocks noGrp="1"/>
          </p:cNvSpPr>
          <p:nvPr>
            <p:ph type="body" idx="1"/>
          </p:nvPr>
        </p:nvSpPr>
        <p:spPr/>
        <p:txBody>
          <a:bodyPr/>
          <a:lstStyle/>
          <a:p>
            <a:r>
              <a:rPr lang="en-IN" dirty="0"/>
              <a:t>DISCUSSIONS</a:t>
            </a:r>
          </a:p>
        </p:txBody>
      </p:sp>
      <p:sp>
        <p:nvSpPr>
          <p:cNvPr id="4" name="Footer Placeholder 3">
            <a:extLst>
              <a:ext uri="{FF2B5EF4-FFF2-40B4-BE49-F238E27FC236}">
                <a16:creationId xmlns:a16="http://schemas.microsoft.com/office/drawing/2014/main" id="{7A5C5384-3495-44E8-ADE9-261D19EB218E}"/>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C901A002-D8AA-4333-BEE2-B544913AA1FC}"/>
              </a:ext>
            </a:extLst>
          </p:cNvPr>
          <p:cNvSpPr>
            <a:spLocks noGrp="1"/>
          </p:cNvSpPr>
          <p:nvPr>
            <p:ph type="sldNum" sz="quarter" idx="12"/>
          </p:nvPr>
        </p:nvSpPr>
        <p:spPr/>
        <p:txBody>
          <a:bodyPr>
            <a:normAutofit lnSpcReduction="10000"/>
          </a:bodyPr>
          <a:lstStyle/>
          <a:p>
            <a:fld id="{76D070C3-7D2B-45D9-95D8-45634C278955}" type="slidenum">
              <a:rPr lang="en-IN" smtClean="0"/>
              <a:t>15</a:t>
            </a:fld>
            <a:endParaRPr lang="en-IN"/>
          </a:p>
        </p:txBody>
      </p:sp>
    </p:spTree>
    <p:extLst>
      <p:ext uri="{BB962C8B-B14F-4D97-AF65-F5344CB8AC3E}">
        <p14:creationId xmlns:p14="http://schemas.microsoft.com/office/powerpoint/2010/main" val="8695981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0C86A8-6E8E-469D-92BF-673532128CD9}"/>
              </a:ext>
            </a:extLst>
          </p:cNvPr>
          <p:cNvSpPr>
            <a:spLocks noGrp="1"/>
          </p:cNvSpPr>
          <p:nvPr>
            <p:ph idx="1"/>
          </p:nvPr>
        </p:nvSpPr>
        <p:spPr>
          <a:xfrm>
            <a:off x="447040" y="640080"/>
            <a:ext cx="10749280" cy="5540057"/>
          </a:xfrm>
        </p:spPr>
        <p:txBody>
          <a:bodyPr>
            <a:normAutofit/>
          </a:bodyPr>
          <a:lstStyle/>
          <a:p>
            <a:pPr>
              <a:spcBef>
                <a:spcPts val="2500"/>
              </a:spcBef>
              <a:spcAft>
                <a:spcPts val="1000"/>
              </a:spcAft>
            </a:pPr>
            <a:r>
              <a:rPr lang="en-US" dirty="0"/>
              <a:t>Actual cities are oversaturated, on one hand most of the population is concentrated in large cities (in 2030 more than 80% (UNFPA 2007) of the population will live in urban areas), on the other hand mobility needs of the modern population are growing continuously. While </a:t>
            </a:r>
            <a:r>
              <a:rPr lang="en-US" b="1" dirty="0"/>
              <a:t>urban demand for trips is growing constantly</a:t>
            </a:r>
            <a:r>
              <a:rPr lang="en-US" dirty="0"/>
              <a:t>, supply (capacity of city streets) is limited, and must be optimized, not increased (most of the times not possible inside the city). Well-planned, efficiently operated, and cost-effective transportation system management (TSM) strategies can improve mobility of existing systems for transportation users, especially in urban environments, where a good optimization of the infrastructure is needed (considering the high cost of building new facilities and the continuously increasing demand resulting from economical and population growth). Last years tendencies are shifting person trips from private vehicles to public vehicles, increasing the Public Transport share importantly. The most used Public Transports are the “Mass Transports” such as metro, tram or bus. This kind of transport usually has a centralized management which uses ITS technologies developed in the last decade for an optimal operation of the service. </a:t>
            </a:r>
          </a:p>
          <a:p>
            <a:pPr>
              <a:spcBef>
                <a:spcPts val="2500"/>
              </a:spcBef>
              <a:spcAft>
                <a:spcPts val="1000"/>
              </a:spcAft>
            </a:pPr>
            <a:r>
              <a:rPr lang="en-US" dirty="0"/>
              <a:t>Unfortunately, inflexibility, </a:t>
            </a:r>
            <a:r>
              <a:rPr lang="en-US" b="1" dirty="0"/>
              <a:t>long total travel time and insufficient service coverage of Mass Transport systems cause a lower usage of them in most metropolitan areas</a:t>
            </a:r>
            <a:r>
              <a:rPr lang="en-US" dirty="0"/>
              <a:t>. Oppositely, the taxi-cab sector is a more convenient mode due to its speediness, door-to-door attribute, privacy, comfort, long-time operation and lack of parking fees. </a:t>
            </a:r>
          </a:p>
          <a:p>
            <a:pPr>
              <a:spcBef>
                <a:spcPts val="2500"/>
              </a:spcBef>
              <a:spcAft>
                <a:spcPts val="1000"/>
              </a:spcAft>
            </a:pPr>
            <a:endParaRPr lang="en-IN" sz="1400" dirty="0"/>
          </a:p>
        </p:txBody>
      </p:sp>
      <p:sp>
        <p:nvSpPr>
          <p:cNvPr id="4" name="Footer Placeholder 3">
            <a:extLst>
              <a:ext uri="{FF2B5EF4-FFF2-40B4-BE49-F238E27FC236}">
                <a16:creationId xmlns:a16="http://schemas.microsoft.com/office/drawing/2014/main" id="{7BC262BF-E175-44CD-9732-D4B0C8628262}"/>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0FAFA7C9-6C76-4BF9-9AD1-93EC2DD5727F}"/>
              </a:ext>
            </a:extLst>
          </p:cNvPr>
          <p:cNvSpPr>
            <a:spLocks noGrp="1"/>
          </p:cNvSpPr>
          <p:nvPr>
            <p:ph type="sldNum" sz="quarter" idx="12"/>
          </p:nvPr>
        </p:nvSpPr>
        <p:spPr/>
        <p:txBody>
          <a:bodyPr>
            <a:normAutofit lnSpcReduction="10000"/>
          </a:bodyPr>
          <a:lstStyle/>
          <a:p>
            <a:fld id="{76D070C3-7D2B-45D9-95D8-45634C278955}" type="slidenum">
              <a:rPr lang="en-IN" smtClean="0"/>
              <a:t>16</a:t>
            </a:fld>
            <a:endParaRPr lang="en-IN"/>
          </a:p>
        </p:txBody>
      </p:sp>
    </p:spTree>
    <p:extLst>
      <p:ext uri="{BB962C8B-B14F-4D97-AF65-F5344CB8AC3E}">
        <p14:creationId xmlns:p14="http://schemas.microsoft.com/office/powerpoint/2010/main" val="248783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F93D1-E6F8-45F3-BD88-BE13D8A3C44F}"/>
              </a:ext>
            </a:extLst>
          </p:cNvPr>
          <p:cNvSpPr>
            <a:spLocks noGrp="1"/>
          </p:cNvSpPr>
          <p:nvPr>
            <p:ph type="title"/>
          </p:nvPr>
        </p:nvSpPr>
        <p:spPr/>
        <p:txBody>
          <a:bodyPr/>
          <a:lstStyle/>
          <a:p>
            <a:r>
              <a:rPr lang="en-IN" dirty="0"/>
              <a:t>IDEAS</a:t>
            </a:r>
          </a:p>
        </p:txBody>
      </p:sp>
      <p:sp>
        <p:nvSpPr>
          <p:cNvPr id="3" name="Text Placeholder 2">
            <a:extLst>
              <a:ext uri="{FF2B5EF4-FFF2-40B4-BE49-F238E27FC236}">
                <a16:creationId xmlns:a16="http://schemas.microsoft.com/office/drawing/2014/main" id="{FA23A955-2803-46A8-9506-44344C814E60}"/>
              </a:ext>
            </a:extLst>
          </p:cNvPr>
          <p:cNvSpPr>
            <a:spLocks noGrp="1"/>
          </p:cNvSpPr>
          <p:nvPr>
            <p:ph type="body" idx="1"/>
          </p:nvPr>
        </p:nvSpPr>
        <p:spPr/>
        <p:txBody>
          <a:bodyPr/>
          <a:lstStyle/>
          <a:p>
            <a:r>
              <a:rPr lang="en-IN" dirty="0"/>
              <a:t>AND THE PROCESSES</a:t>
            </a:r>
          </a:p>
        </p:txBody>
      </p:sp>
      <p:sp>
        <p:nvSpPr>
          <p:cNvPr id="4" name="Footer Placeholder 3">
            <a:extLst>
              <a:ext uri="{FF2B5EF4-FFF2-40B4-BE49-F238E27FC236}">
                <a16:creationId xmlns:a16="http://schemas.microsoft.com/office/drawing/2014/main" id="{7F97AD8A-6838-480E-B113-224ED41137C7}"/>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7BEC4852-0C6D-4CF4-8649-BD1BC421D03B}"/>
              </a:ext>
            </a:extLst>
          </p:cNvPr>
          <p:cNvSpPr>
            <a:spLocks noGrp="1"/>
          </p:cNvSpPr>
          <p:nvPr>
            <p:ph type="sldNum" sz="quarter" idx="12"/>
          </p:nvPr>
        </p:nvSpPr>
        <p:spPr/>
        <p:txBody>
          <a:bodyPr>
            <a:normAutofit lnSpcReduction="10000"/>
          </a:bodyPr>
          <a:lstStyle/>
          <a:p>
            <a:fld id="{76D070C3-7D2B-45D9-95D8-45634C278955}" type="slidenum">
              <a:rPr lang="en-IN" smtClean="0"/>
              <a:t>17</a:t>
            </a:fld>
            <a:endParaRPr lang="en-IN"/>
          </a:p>
        </p:txBody>
      </p:sp>
    </p:spTree>
    <p:extLst>
      <p:ext uri="{BB962C8B-B14F-4D97-AF65-F5344CB8AC3E}">
        <p14:creationId xmlns:p14="http://schemas.microsoft.com/office/powerpoint/2010/main" val="362505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A6C84-D169-43EE-BCFC-CB0D316A5BD9}"/>
              </a:ext>
            </a:extLst>
          </p:cNvPr>
          <p:cNvSpPr>
            <a:spLocks noGrp="1"/>
          </p:cNvSpPr>
          <p:nvPr>
            <p:ph type="title"/>
          </p:nvPr>
        </p:nvSpPr>
        <p:spPr/>
        <p:txBody>
          <a:bodyPr/>
          <a:lstStyle/>
          <a:p>
            <a:r>
              <a:rPr lang="en-IN" dirty="0"/>
              <a:t>Workflow - 1</a:t>
            </a:r>
          </a:p>
        </p:txBody>
      </p:sp>
      <p:sp>
        <p:nvSpPr>
          <p:cNvPr id="3" name="Content Placeholder 2">
            <a:extLst>
              <a:ext uri="{FF2B5EF4-FFF2-40B4-BE49-F238E27FC236}">
                <a16:creationId xmlns:a16="http://schemas.microsoft.com/office/drawing/2014/main" id="{018518DE-F95D-450C-9A08-C5855B449A0E}"/>
              </a:ext>
            </a:extLst>
          </p:cNvPr>
          <p:cNvSpPr>
            <a:spLocks noGrp="1"/>
          </p:cNvSpPr>
          <p:nvPr>
            <p:ph idx="1"/>
          </p:nvPr>
        </p:nvSpPr>
        <p:spPr/>
        <p:txBody>
          <a:bodyPr>
            <a:normAutofit/>
          </a:bodyPr>
          <a:lstStyle/>
          <a:p>
            <a:pPr marL="0" indent="0">
              <a:buNone/>
            </a:pPr>
            <a:r>
              <a:rPr lang="en-IN" dirty="0"/>
              <a:t>The main idea behind this work is to construct a robust booking and billing system that can be used in all use cases with additional tweaks and simulations. We seek to </a:t>
            </a:r>
            <a:r>
              <a:rPr lang="en-IN" dirty="0">
                <a:solidFill>
                  <a:srgbClr val="0070C0"/>
                </a:solidFill>
              </a:rPr>
              <a:t>ask the user to input their location </a:t>
            </a:r>
            <a:r>
              <a:rPr lang="en-IN" dirty="0"/>
              <a:t>and according to the location entered, we will be </a:t>
            </a:r>
            <a:r>
              <a:rPr lang="en-IN" dirty="0">
                <a:solidFill>
                  <a:srgbClr val="0070C0"/>
                </a:solidFill>
              </a:rPr>
              <a:t>allotting them the active cab </a:t>
            </a:r>
            <a:r>
              <a:rPr lang="en-IN" dirty="0"/>
              <a:t>which is closest to him. The location’s geographic coordinates will be retrieved from the Goole Maps API and its geographical location from a taxi whose location will be previously allotted can be computed using the </a:t>
            </a:r>
            <a:r>
              <a:rPr lang="en-IN" dirty="0">
                <a:solidFill>
                  <a:srgbClr val="0070C0"/>
                </a:solidFill>
              </a:rPr>
              <a:t>Distance Matrix API </a:t>
            </a:r>
            <a:r>
              <a:rPr lang="en-IN" dirty="0"/>
              <a:t>of </a:t>
            </a:r>
            <a:r>
              <a:rPr lang="en-IN" dirty="0" err="1"/>
              <a:t>Gmaps</a:t>
            </a:r>
            <a:r>
              <a:rPr lang="en-IN" dirty="0"/>
              <a:t>. We will also be showing the </a:t>
            </a:r>
            <a:r>
              <a:rPr lang="en-IN" dirty="0">
                <a:solidFill>
                  <a:srgbClr val="0070C0"/>
                </a:solidFill>
              </a:rPr>
              <a:t>estimated time required </a:t>
            </a:r>
            <a:r>
              <a:rPr lang="en-IN" dirty="0"/>
              <a:t>for the taxi to reach the pickup spot. This time can also be retrieved from the API which takes into account, the weather and traffic conditions and predicts the estimated time using a very robust and </a:t>
            </a:r>
            <a:r>
              <a:rPr lang="en-IN" dirty="0" err="1"/>
              <a:t>foolproof</a:t>
            </a:r>
            <a:r>
              <a:rPr lang="en-IN" dirty="0"/>
              <a:t> AI algorithm. I will be including the documentation of the geocoding function of the </a:t>
            </a:r>
            <a:r>
              <a:rPr lang="en-IN" dirty="0" err="1"/>
              <a:t>Gmap</a:t>
            </a:r>
            <a:r>
              <a:rPr lang="en-IN" dirty="0"/>
              <a:t> API which can be visited for greater in depth understanding.</a:t>
            </a:r>
          </a:p>
          <a:p>
            <a:pPr marL="0" indent="0">
              <a:buNone/>
            </a:pPr>
            <a:r>
              <a:rPr lang="en-IN" dirty="0">
                <a:hlinkClick r:id="rId3"/>
              </a:rPr>
              <a:t>Google Maps API documentation</a:t>
            </a:r>
            <a:r>
              <a:rPr lang="en-IN" dirty="0"/>
              <a:t>. This link contains the documentation.</a:t>
            </a:r>
          </a:p>
        </p:txBody>
      </p:sp>
      <p:sp>
        <p:nvSpPr>
          <p:cNvPr id="4" name="Footer Placeholder 3">
            <a:extLst>
              <a:ext uri="{FF2B5EF4-FFF2-40B4-BE49-F238E27FC236}">
                <a16:creationId xmlns:a16="http://schemas.microsoft.com/office/drawing/2014/main" id="{8B6812AF-47FB-4662-8994-495F3529E728}"/>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A94BFEF5-1D15-41A4-BBB8-F063BE854932}"/>
              </a:ext>
            </a:extLst>
          </p:cNvPr>
          <p:cNvSpPr>
            <a:spLocks noGrp="1"/>
          </p:cNvSpPr>
          <p:nvPr>
            <p:ph type="sldNum" sz="quarter" idx="12"/>
          </p:nvPr>
        </p:nvSpPr>
        <p:spPr/>
        <p:txBody>
          <a:bodyPr>
            <a:normAutofit lnSpcReduction="10000"/>
          </a:bodyPr>
          <a:lstStyle/>
          <a:p>
            <a:fld id="{76D070C3-7D2B-45D9-95D8-45634C278955}" type="slidenum">
              <a:rPr lang="en-IN" smtClean="0"/>
              <a:t>18</a:t>
            </a:fld>
            <a:endParaRPr lang="en-IN"/>
          </a:p>
        </p:txBody>
      </p:sp>
    </p:spTree>
    <p:extLst>
      <p:ext uri="{BB962C8B-B14F-4D97-AF65-F5344CB8AC3E}">
        <p14:creationId xmlns:p14="http://schemas.microsoft.com/office/powerpoint/2010/main" val="12220122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7468A-8C7A-4C1D-B7DA-E5F8CAF3A205}"/>
              </a:ext>
            </a:extLst>
          </p:cNvPr>
          <p:cNvSpPr>
            <a:spLocks noGrp="1"/>
          </p:cNvSpPr>
          <p:nvPr>
            <p:ph type="title"/>
          </p:nvPr>
        </p:nvSpPr>
        <p:spPr/>
        <p:txBody>
          <a:bodyPr/>
          <a:lstStyle/>
          <a:p>
            <a:r>
              <a:rPr lang="en-IN" dirty="0"/>
              <a:t>Workflow – 1.a</a:t>
            </a:r>
          </a:p>
        </p:txBody>
      </p:sp>
      <p:sp>
        <p:nvSpPr>
          <p:cNvPr id="3" name="Content Placeholder 2">
            <a:extLst>
              <a:ext uri="{FF2B5EF4-FFF2-40B4-BE49-F238E27FC236}">
                <a16:creationId xmlns:a16="http://schemas.microsoft.com/office/drawing/2014/main" id="{91A76820-F154-4B85-88E6-944DFF7558C6}"/>
              </a:ext>
            </a:extLst>
          </p:cNvPr>
          <p:cNvSpPr>
            <a:spLocks noGrp="1"/>
          </p:cNvSpPr>
          <p:nvPr>
            <p:ph idx="1"/>
          </p:nvPr>
        </p:nvSpPr>
        <p:spPr/>
        <p:txBody>
          <a:bodyPr/>
          <a:lstStyle/>
          <a:p>
            <a:r>
              <a:rPr lang="en-IN" dirty="0"/>
              <a:t>In the backend of the allocation algorithm, we will be creating a dataset of around 200 locations in Kolkata whose coordinates we will be getting from the Google API. After we track down their position coordinates, we will be feeding it to a clustering algorithm (</a:t>
            </a:r>
            <a:r>
              <a:rPr lang="en-IN" dirty="0" err="1"/>
              <a:t>Kmeans</a:t>
            </a:r>
            <a:r>
              <a:rPr lang="en-IN" dirty="0"/>
              <a:t> clustering), which is an unsupervised machine learning algorithm that clusters points together on the basis of their locations in a vector space. </a:t>
            </a:r>
          </a:p>
          <a:p>
            <a:r>
              <a:rPr lang="en-IN" dirty="0"/>
              <a:t>The locations of Kolkata will be clustered into various areas. Now when we get the location of the user from their input, two things happen:</a:t>
            </a:r>
          </a:p>
          <a:p>
            <a:pPr lvl="1"/>
            <a:r>
              <a:rPr lang="en-IN" dirty="0"/>
              <a:t>The string variable goes straight to Google and we receive the position coordinates of that location.</a:t>
            </a:r>
          </a:p>
          <a:p>
            <a:pPr lvl="1"/>
            <a:r>
              <a:rPr lang="en-IN" dirty="0"/>
              <a:t>The location is then fed into the clustering algorithm which was previously trained with the &gt;200 locations and it predicts the cluster, the inputted place would fall into.</a:t>
            </a:r>
          </a:p>
          <a:p>
            <a:endParaRPr lang="en-IN" dirty="0"/>
          </a:p>
          <a:p>
            <a:pPr marL="0" indent="0">
              <a:buNone/>
            </a:pPr>
            <a:endParaRPr lang="en-IN" dirty="0"/>
          </a:p>
        </p:txBody>
      </p:sp>
      <p:sp>
        <p:nvSpPr>
          <p:cNvPr id="4" name="Footer Placeholder 3">
            <a:extLst>
              <a:ext uri="{FF2B5EF4-FFF2-40B4-BE49-F238E27FC236}">
                <a16:creationId xmlns:a16="http://schemas.microsoft.com/office/drawing/2014/main" id="{31F8B41F-CFA0-4147-9A9E-3EC3077FE3B0}"/>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9EC8211F-95CF-4D0E-AAEF-BAC53B83F217}"/>
              </a:ext>
            </a:extLst>
          </p:cNvPr>
          <p:cNvSpPr>
            <a:spLocks noGrp="1"/>
          </p:cNvSpPr>
          <p:nvPr>
            <p:ph type="sldNum" sz="quarter" idx="12"/>
          </p:nvPr>
        </p:nvSpPr>
        <p:spPr/>
        <p:txBody>
          <a:bodyPr>
            <a:normAutofit lnSpcReduction="10000"/>
          </a:bodyPr>
          <a:lstStyle/>
          <a:p>
            <a:fld id="{76D070C3-7D2B-45D9-95D8-45634C278955}" type="slidenum">
              <a:rPr lang="en-IN" smtClean="0"/>
              <a:t>19</a:t>
            </a:fld>
            <a:endParaRPr lang="en-IN"/>
          </a:p>
        </p:txBody>
      </p:sp>
    </p:spTree>
    <p:extLst>
      <p:ext uri="{BB962C8B-B14F-4D97-AF65-F5344CB8AC3E}">
        <p14:creationId xmlns:p14="http://schemas.microsoft.com/office/powerpoint/2010/main" val="993124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CFD97-23FE-4E16-A20F-9F878A17AE9F}"/>
              </a:ext>
            </a:extLst>
          </p:cNvPr>
          <p:cNvSpPr>
            <a:spLocks noGrp="1"/>
          </p:cNvSpPr>
          <p:nvPr>
            <p:ph type="title"/>
          </p:nvPr>
        </p:nvSpPr>
        <p:spPr/>
        <p:txBody>
          <a:bodyPr/>
          <a:lstStyle/>
          <a:p>
            <a:r>
              <a:rPr lang="en-IN" dirty="0"/>
              <a:t>Abstract</a:t>
            </a:r>
          </a:p>
        </p:txBody>
      </p:sp>
      <p:sp>
        <p:nvSpPr>
          <p:cNvPr id="3" name="Content Placeholder 2">
            <a:extLst>
              <a:ext uri="{FF2B5EF4-FFF2-40B4-BE49-F238E27FC236}">
                <a16:creationId xmlns:a16="http://schemas.microsoft.com/office/drawing/2014/main" id="{276F3D48-7F89-4921-9F1A-B5CA2FD9C784}"/>
              </a:ext>
            </a:extLst>
          </p:cNvPr>
          <p:cNvSpPr>
            <a:spLocks noGrp="1"/>
          </p:cNvSpPr>
          <p:nvPr>
            <p:ph idx="1"/>
          </p:nvPr>
        </p:nvSpPr>
        <p:spPr/>
        <p:txBody>
          <a:bodyPr>
            <a:normAutofit/>
          </a:bodyPr>
          <a:lstStyle/>
          <a:p>
            <a:pPr marL="0" indent="0" algn="just">
              <a:lnSpc>
                <a:spcPct val="150000"/>
              </a:lnSpc>
              <a:buNone/>
            </a:pPr>
            <a:r>
              <a:rPr lang="en-US" dirty="0"/>
              <a:t>When it comes to cab rental services, Taxi Service is the most trusted and reliable name in the travel business. The most advanced travel agents offering cab rental and car hire in India, making full use of information technology to improve the level of our efficiency. However, this is only one aspect of services. And this project continually strives to offer the best of services - both in terms of man and machine, to our clients Moreover, this project has a fleet of cars ranging from luxury to budget cabs. While, it offers online cab hire service for corporate houses. And this project claims to offer the best of rates, which are tailor-made depending upon the facilities, availed and offer both intercity and intra-city cab facilities.</a:t>
            </a:r>
            <a:endParaRPr lang="en-IN" dirty="0"/>
          </a:p>
        </p:txBody>
      </p:sp>
      <p:sp>
        <p:nvSpPr>
          <p:cNvPr id="4" name="Footer Placeholder 3">
            <a:extLst>
              <a:ext uri="{FF2B5EF4-FFF2-40B4-BE49-F238E27FC236}">
                <a16:creationId xmlns:a16="http://schemas.microsoft.com/office/drawing/2014/main" id="{A4247624-3D26-4474-90E4-EE73F72EA441}"/>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80F0F732-141D-4390-8A88-08EB5C3E4105}"/>
              </a:ext>
            </a:extLst>
          </p:cNvPr>
          <p:cNvSpPr>
            <a:spLocks noGrp="1"/>
          </p:cNvSpPr>
          <p:nvPr>
            <p:ph type="sldNum" sz="quarter" idx="12"/>
          </p:nvPr>
        </p:nvSpPr>
        <p:spPr/>
        <p:txBody>
          <a:bodyPr>
            <a:normAutofit lnSpcReduction="10000"/>
          </a:bodyPr>
          <a:lstStyle/>
          <a:p>
            <a:fld id="{76D070C3-7D2B-45D9-95D8-45634C278955}" type="slidenum">
              <a:rPr lang="en-IN" smtClean="0"/>
              <a:t>2</a:t>
            </a:fld>
            <a:endParaRPr lang="en-IN"/>
          </a:p>
        </p:txBody>
      </p:sp>
    </p:spTree>
    <p:extLst>
      <p:ext uri="{BB962C8B-B14F-4D97-AF65-F5344CB8AC3E}">
        <p14:creationId xmlns:p14="http://schemas.microsoft.com/office/powerpoint/2010/main" val="8385243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2FC95-96EB-4B95-BA23-BB35DA5BB139}"/>
              </a:ext>
            </a:extLst>
          </p:cNvPr>
          <p:cNvSpPr>
            <a:spLocks noGrp="1"/>
          </p:cNvSpPr>
          <p:nvPr>
            <p:ph type="title"/>
          </p:nvPr>
        </p:nvSpPr>
        <p:spPr/>
        <p:txBody>
          <a:bodyPr/>
          <a:lstStyle/>
          <a:p>
            <a:r>
              <a:rPr lang="en-IN" dirty="0"/>
              <a:t>Workflow-1.b</a:t>
            </a:r>
          </a:p>
        </p:txBody>
      </p:sp>
      <p:sp>
        <p:nvSpPr>
          <p:cNvPr id="3" name="Content Placeholder 2">
            <a:extLst>
              <a:ext uri="{FF2B5EF4-FFF2-40B4-BE49-F238E27FC236}">
                <a16:creationId xmlns:a16="http://schemas.microsoft.com/office/drawing/2014/main" id="{3D81F4CA-6CBF-4311-9832-296F1BF57F44}"/>
              </a:ext>
            </a:extLst>
          </p:cNvPr>
          <p:cNvSpPr>
            <a:spLocks noGrp="1"/>
          </p:cNvSpPr>
          <p:nvPr>
            <p:ph idx="1"/>
          </p:nvPr>
        </p:nvSpPr>
        <p:spPr/>
        <p:txBody>
          <a:bodyPr/>
          <a:lstStyle/>
          <a:p>
            <a:r>
              <a:rPr lang="en-IN" dirty="0"/>
              <a:t>Now according to the cluster which the location falls in, the simulator scans the taxis present in that location and finds the taxi with the minimum distance from the location and allots it.</a:t>
            </a:r>
          </a:p>
          <a:p>
            <a:r>
              <a:rPr lang="en-IN" dirty="0"/>
              <a:t>After allotment, the location of the taxi and the user are fed in Google Maps again and the estimated time remaining for the taxi to reach the user is retrieved.</a:t>
            </a:r>
          </a:p>
          <a:p>
            <a:r>
              <a:rPr lang="en-IN" dirty="0"/>
              <a:t>The taxis have been initialised before with randomly allocated locations and car numbers. Since the locations were previously clustered, hence the cluster in which the taxi’s location falls is also stored in the information of the taxi. </a:t>
            </a:r>
          </a:p>
        </p:txBody>
      </p:sp>
      <p:sp>
        <p:nvSpPr>
          <p:cNvPr id="4" name="Footer Placeholder 3">
            <a:extLst>
              <a:ext uri="{FF2B5EF4-FFF2-40B4-BE49-F238E27FC236}">
                <a16:creationId xmlns:a16="http://schemas.microsoft.com/office/drawing/2014/main" id="{4E3AEB14-5082-4B02-8C52-2FC50DB2CE50}"/>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71E77F2E-CA56-42BE-B4D6-42948255B8D5}"/>
              </a:ext>
            </a:extLst>
          </p:cNvPr>
          <p:cNvSpPr>
            <a:spLocks noGrp="1"/>
          </p:cNvSpPr>
          <p:nvPr>
            <p:ph type="sldNum" sz="quarter" idx="12"/>
          </p:nvPr>
        </p:nvSpPr>
        <p:spPr/>
        <p:txBody>
          <a:bodyPr>
            <a:normAutofit lnSpcReduction="10000"/>
          </a:bodyPr>
          <a:lstStyle/>
          <a:p>
            <a:fld id="{76D070C3-7D2B-45D9-95D8-45634C278955}" type="slidenum">
              <a:rPr lang="en-IN" smtClean="0"/>
              <a:t>20</a:t>
            </a:fld>
            <a:endParaRPr lang="en-IN"/>
          </a:p>
        </p:txBody>
      </p:sp>
    </p:spTree>
    <p:extLst>
      <p:ext uri="{BB962C8B-B14F-4D97-AF65-F5344CB8AC3E}">
        <p14:creationId xmlns:p14="http://schemas.microsoft.com/office/powerpoint/2010/main" val="34326599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85C8F-B08A-4A78-BF7F-16861AF9899C}"/>
              </a:ext>
            </a:extLst>
          </p:cNvPr>
          <p:cNvSpPr>
            <a:spLocks noGrp="1"/>
          </p:cNvSpPr>
          <p:nvPr>
            <p:ph type="title"/>
          </p:nvPr>
        </p:nvSpPr>
        <p:spPr/>
        <p:txBody>
          <a:bodyPr/>
          <a:lstStyle/>
          <a:p>
            <a:r>
              <a:rPr lang="en-IN" dirty="0"/>
              <a:t>Workflow 1.c</a:t>
            </a:r>
          </a:p>
        </p:txBody>
      </p:sp>
      <p:sp>
        <p:nvSpPr>
          <p:cNvPr id="3" name="Content Placeholder 2">
            <a:extLst>
              <a:ext uri="{FF2B5EF4-FFF2-40B4-BE49-F238E27FC236}">
                <a16:creationId xmlns:a16="http://schemas.microsoft.com/office/drawing/2014/main" id="{C5474F87-9CA4-4EB5-AC34-B1AABA8C44DF}"/>
              </a:ext>
            </a:extLst>
          </p:cNvPr>
          <p:cNvSpPr>
            <a:spLocks noGrp="1"/>
          </p:cNvSpPr>
          <p:nvPr>
            <p:ph idx="1"/>
          </p:nvPr>
        </p:nvSpPr>
        <p:spPr/>
        <p:txBody>
          <a:bodyPr/>
          <a:lstStyle/>
          <a:p>
            <a:r>
              <a:rPr lang="en-IN" dirty="0"/>
              <a:t>A major advantage of clustering and allocating is a great increase in efficiency of the booking system because if </a:t>
            </a:r>
            <a:r>
              <a:rPr lang="en-IN" dirty="0" err="1"/>
              <a:t>everytime</a:t>
            </a:r>
            <a:r>
              <a:rPr lang="en-IN" dirty="0"/>
              <a:t> we had to scan the entire city to book a single taxi, it would be very computationally expensive.</a:t>
            </a:r>
          </a:p>
          <a:p>
            <a:endParaRPr lang="en-IN" dirty="0"/>
          </a:p>
        </p:txBody>
      </p:sp>
      <p:sp>
        <p:nvSpPr>
          <p:cNvPr id="4" name="TextBox 3">
            <a:extLst>
              <a:ext uri="{FF2B5EF4-FFF2-40B4-BE49-F238E27FC236}">
                <a16:creationId xmlns:a16="http://schemas.microsoft.com/office/drawing/2014/main" id="{5B2093BC-3CC0-47A1-888D-8161441A8642}"/>
              </a:ext>
            </a:extLst>
          </p:cNvPr>
          <p:cNvSpPr txBox="1"/>
          <p:nvPr/>
        </p:nvSpPr>
        <p:spPr>
          <a:xfrm>
            <a:off x="6181549" y="3351936"/>
            <a:ext cx="3180080" cy="1754326"/>
          </a:xfrm>
          <a:prstGeom prst="rect">
            <a:avLst/>
          </a:prstGeom>
          <a:noFill/>
        </p:spPr>
        <p:txBody>
          <a:bodyPr wrap="square" rtlCol="0">
            <a:spAutoFit/>
          </a:bodyPr>
          <a:lstStyle/>
          <a:p>
            <a:pPr algn="just"/>
            <a:r>
              <a:rPr lang="en-IN" dirty="0"/>
              <a:t>A visual illustration of how time required to allot taxis varies with increase in number of taxis with and without clustering.</a:t>
            </a:r>
          </a:p>
          <a:p>
            <a:endParaRPr lang="en-IN" dirty="0"/>
          </a:p>
        </p:txBody>
      </p:sp>
      <p:pic>
        <p:nvPicPr>
          <p:cNvPr id="1028" name="Picture 4">
            <a:extLst>
              <a:ext uri="{FF2B5EF4-FFF2-40B4-BE49-F238E27FC236}">
                <a16:creationId xmlns:a16="http://schemas.microsoft.com/office/drawing/2014/main" id="{B49F227D-7C5D-4924-8087-E7C71926EC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1872" y="2939098"/>
            <a:ext cx="4424074" cy="304514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5" name="Footer Placeholder 4">
            <a:extLst>
              <a:ext uri="{FF2B5EF4-FFF2-40B4-BE49-F238E27FC236}">
                <a16:creationId xmlns:a16="http://schemas.microsoft.com/office/drawing/2014/main" id="{82C91AA4-C29E-4FDF-9497-C9FC203AAA1D}"/>
              </a:ext>
            </a:extLst>
          </p:cNvPr>
          <p:cNvSpPr>
            <a:spLocks noGrp="1"/>
          </p:cNvSpPr>
          <p:nvPr>
            <p:ph type="ftr" sz="quarter" idx="11"/>
          </p:nvPr>
        </p:nvSpPr>
        <p:spPr/>
        <p:txBody>
          <a:bodyPr/>
          <a:lstStyle/>
          <a:p>
            <a:r>
              <a:rPr lang="en-IN"/>
              <a:t>Pratyay Dutta - Jadavpur University UG2, 2021</a:t>
            </a:r>
          </a:p>
        </p:txBody>
      </p:sp>
      <p:sp>
        <p:nvSpPr>
          <p:cNvPr id="6" name="Slide Number Placeholder 5">
            <a:extLst>
              <a:ext uri="{FF2B5EF4-FFF2-40B4-BE49-F238E27FC236}">
                <a16:creationId xmlns:a16="http://schemas.microsoft.com/office/drawing/2014/main" id="{5F21B0E0-C57A-4B47-9F1B-F8E6A4C8AAAA}"/>
              </a:ext>
            </a:extLst>
          </p:cNvPr>
          <p:cNvSpPr>
            <a:spLocks noGrp="1"/>
          </p:cNvSpPr>
          <p:nvPr>
            <p:ph type="sldNum" sz="quarter" idx="12"/>
          </p:nvPr>
        </p:nvSpPr>
        <p:spPr/>
        <p:txBody>
          <a:bodyPr>
            <a:normAutofit lnSpcReduction="10000"/>
          </a:bodyPr>
          <a:lstStyle/>
          <a:p>
            <a:fld id="{76D070C3-7D2B-45D9-95D8-45634C278955}" type="slidenum">
              <a:rPr lang="en-IN" smtClean="0"/>
              <a:t>21</a:t>
            </a:fld>
            <a:endParaRPr lang="en-IN"/>
          </a:p>
        </p:txBody>
      </p:sp>
    </p:spTree>
    <p:extLst>
      <p:ext uri="{BB962C8B-B14F-4D97-AF65-F5344CB8AC3E}">
        <p14:creationId xmlns:p14="http://schemas.microsoft.com/office/powerpoint/2010/main" val="1652006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6AF19-FA19-41DD-8A43-46B0AE0C0B03}"/>
              </a:ext>
            </a:extLst>
          </p:cNvPr>
          <p:cNvSpPr>
            <a:spLocks noGrp="1"/>
          </p:cNvSpPr>
          <p:nvPr>
            <p:ph type="title"/>
          </p:nvPr>
        </p:nvSpPr>
        <p:spPr/>
        <p:txBody>
          <a:bodyPr/>
          <a:lstStyle/>
          <a:p>
            <a:r>
              <a:rPr lang="en-IN" dirty="0"/>
              <a:t>Workflow - 2</a:t>
            </a:r>
          </a:p>
        </p:txBody>
      </p:sp>
      <p:sp>
        <p:nvSpPr>
          <p:cNvPr id="3" name="Content Placeholder 2">
            <a:extLst>
              <a:ext uri="{FF2B5EF4-FFF2-40B4-BE49-F238E27FC236}">
                <a16:creationId xmlns:a16="http://schemas.microsoft.com/office/drawing/2014/main" id="{5F4BC7B6-1487-43ED-97E0-1781C94404DE}"/>
              </a:ext>
            </a:extLst>
          </p:cNvPr>
          <p:cNvSpPr>
            <a:spLocks noGrp="1"/>
          </p:cNvSpPr>
          <p:nvPr>
            <p:ph idx="1"/>
          </p:nvPr>
        </p:nvSpPr>
        <p:spPr>
          <a:xfrm>
            <a:off x="670560" y="1828800"/>
            <a:ext cx="10283952" cy="4351337"/>
          </a:xfrm>
        </p:spPr>
        <p:txBody>
          <a:bodyPr>
            <a:normAutofit/>
          </a:bodyPr>
          <a:lstStyle/>
          <a:p>
            <a:pPr marL="0" indent="0">
              <a:buNone/>
            </a:pPr>
            <a:r>
              <a:rPr lang="en-IN" dirty="0"/>
              <a:t>The second part of our work focuses on the </a:t>
            </a:r>
            <a:r>
              <a:rPr lang="en-IN" dirty="0" err="1"/>
              <a:t>the</a:t>
            </a:r>
            <a:r>
              <a:rPr lang="en-IN" dirty="0"/>
              <a:t> billing of the ride.</a:t>
            </a:r>
          </a:p>
          <a:p>
            <a:pPr marL="0" indent="0">
              <a:buNone/>
            </a:pPr>
            <a:r>
              <a:rPr lang="en-IN" dirty="0"/>
              <a:t>The billing depends on three factors:</a:t>
            </a:r>
          </a:p>
          <a:p>
            <a:pPr lvl="1"/>
            <a:r>
              <a:rPr lang="en-IN" dirty="0"/>
              <a:t>The time of day</a:t>
            </a:r>
          </a:p>
          <a:p>
            <a:pPr lvl="1"/>
            <a:r>
              <a:rPr lang="en-IN" dirty="0"/>
              <a:t>The distance between pickup and destination</a:t>
            </a:r>
          </a:p>
          <a:p>
            <a:pPr lvl="1"/>
            <a:r>
              <a:rPr lang="en-IN" dirty="0"/>
              <a:t>The time taken to traverse that distance</a:t>
            </a:r>
          </a:p>
          <a:p>
            <a:pPr marL="342900" indent="-342900">
              <a:buFont typeface="+mj-lt"/>
              <a:buAutoNum type="arabicPeriod"/>
            </a:pPr>
            <a:r>
              <a:rPr lang="en-IN" dirty="0"/>
              <a:t>The rates vary from morning to night. So we first determine the time of the day in which our user books his taxi. Accordingly the fare will be determined. It is higher at night and lower during the day. This is to provide security for the drivers who work at night and do not acquire much passengers.</a:t>
            </a:r>
          </a:p>
          <a:p>
            <a:pPr marL="342900" indent="-342900">
              <a:buFont typeface="+mj-lt"/>
              <a:buAutoNum type="arabicPeriod"/>
            </a:pPr>
            <a:r>
              <a:rPr lang="en-IN" dirty="0"/>
              <a:t>The Google maps distance matrix </a:t>
            </a:r>
            <a:r>
              <a:rPr lang="en-IN" dirty="0" err="1"/>
              <a:t>api</a:t>
            </a:r>
            <a:r>
              <a:rPr lang="en-IN" dirty="0"/>
              <a:t> returns the distance between our pickup and location and based on the distance, we can calculate the bill.</a:t>
            </a:r>
          </a:p>
          <a:p>
            <a:pPr marL="342900" indent="-342900">
              <a:buFont typeface="+mj-lt"/>
              <a:buAutoNum type="arabicPeriod"/>
            </a:pPr>
            <a:r>
              <a:rPr lang="en-IN" dirty="0"/>
              <a:t>The taxis will charge an additional nominal fare for each minute spent during transit. </a:t>
            </a:r>
          </a:p>
          <a:p>
            <a:endParaRPr lang="en-IN" dirty="0"/>
          </a:p>
        </p:txBody>
      </p:sp>
      <p:sp>
        <p:nvSpPr>
          <p:cNvPr id="4" name="Footer Placeholder 3">
            <a:extLst>
              <a:ext uri="{FF2B5EF4-FFF2-40B4-BE49-F238E27FC236}">
                <a16:creationId xmlns:a16="http://schemas.microsoft.com/office/drawing/2014/main" id="{81B6FC48-C648-4D87-AA48-F456625BBCFA}"/>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79A8E141-2E78-40A6-A543-11D03DD85B16}"/>
              </a:ext>
            </a:extLst>
          </p:cNvPr>
          <p:cNvSpPr>
            <a:spLocks noGrp="1"/>
          </p:cNvSpPr>
          <p:nvPr>
            <p:ph type="sldNum" sz="quarter" idx="12"/>
          </p:nvPr>
        </p:nvSpPr>
        <p:spPr/>
        <p:txBody>
          <a:bodyPr>
            <a:normAutofit lnSpcReduction="10000"/>
          </a:bodyPr>
          <a:lstStyle/>
          <a:p>
            <a:fld id="{76D070C3-7D2B-45D9-95D8-45634C278955}" type="slidenum">
              <a:rPr lang="en-IN" smtClean="0"/>
              <a:t>22</a:t>
            </a:fld>
            <a:endParaRPr lang="en-IN"/>
          </a:p>
        </p:txBody>
      </p:sp>
    </p:spTree>
    <p:extLst>
      <p:ext uri="{BB962C8B-B14F-4D97-AF65-F5344CB8AC3E}">
        <p14:creationId xmlns:p14="http://schemas.microsoft.com/office/powerpoint/2010/main" val="29490091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B1AF1-6E1A-4E93-BECC-0CC9B2A3920C}"/>
              </a:ext>
            </a:extLst>
          </p:cNvPr>
          <p:cNvSpPr>
            <a:spLocks noGrp="1"/>
          </p:cNvSpPr>
          <p:nvPr>
            <p:ph type="title"/>
          </p:nvPr>
        </p:nvSpPr>
        <p:spPr/>
        <p:txBody>
          <a:bodyPr/>
          <a:lstStyle/>
          <a:p>
            <a:r>
              <a:rPr lang="en-IN" dirty="0"/>
              <a:t>Workflow 2.a</a:t>
            </a:r>
          </a:p>
        </p:txBody>
      </p:sp>
      <p:sp>
        <p:nvSpPr>
          <p:cNvPr id="3" name="Content Placeholder 2">
            <a:extLst>
              <a:ext uri="{FF2B5EF4-FFF2-40B4-BE49-F238E27FC236}">
                <a16:creationId xmlns:a16="http://schemas.microsoft.com/office/drawing/2014/main" id="{68648573-A2EB-46BA-A590-72C80D3BDFBD}"/>
              </a:ext>
            </a:extLst>
          </p:cNvPr>
          <p:cNvSpPr>
            <a:spLocks noGrp="1"/>
          </p:cNvSpPr>
          <p:nvPr>
            <p:ph idx="1"/>
          </p:nvPr>
        </p:nvSpPr>
        <p:spPr/>
        <p:txBody>
          <a:bodyPr/>
          <a:lstStyle/>
          <a:p>
            <a:r>
              <a:rPr lang="en-IN" dirty="0"/>
              <a:t>The time of the day can be determined by noting the time when the user s inputting the location. </a:t>
            </a:r>
          </a:p>
          <a:p>
            <a:r>
              <a:rPr lang="en-IN" dirty="0"/>
              <a:t>The geographical distance can be found out by the google </a:t>
            </a:r>
            <a:r>
              <a:rPr lang="en-IN" dirty="0" err="1"/>
              <a:t>api</a:t>
            </a:r>
            <a:r>
              <a:rPr lang="en-IN" dirty="0"/>
              <a:t>.</a:t>
            </a:r>
          </a:p>
          <a:p>
            <a:r>
              <a:rPr lang="en-IN" dirty="0"/>
              <a:t>The time taken in transit can be found out using a parameter of </a:t>
            </a:r>
            <a:r>
              <a:rPr lang="en-IN" dirty="0" err="1"/>
              <a:t>rhe</a:t>
            </a:r>
            <a:r>
              <a:rPr lang="en-IN" dirty="0"/>
              <a:t> distance matrix </a:t>
            </a:r>
            <a:r>
              <a:rPr lang="en-IN" dirty="0" err="1"/>
              <a:t>api</a:t>
            </a:r>
            <a:r>
              <a:rPr lang="en-IN" dirty="0"/>
              <a:t> which takes into account traffic conditions and road blockages while predicting a time based on a very </a:t>
            </a:r>
            <a:r>
              <a:rPr lang="en-IN" dirty="0" err="1"/>
              <a:t>foolproof</a:t>
            </a:r>
            <a:r>
              <a:rPr lang="en-IN" dirty="0"/>
              <a:t> AI algorithm.</a:t>
            </a:r>
          </a:p>
        </p:txBody>
      </p:sp>
      <p:sp>
        <p:nvSpPr>
          <p:cNvPr id="4" name="Footer Placeholder 3">
            <a:extLst>
              <a:ext uri="{FF2B5EF4-FFF2-40B4-BE49-F238E27FC236}">
                <a16:creationId xmlns:a16="http://schemas.microsoft.com/office/drawing/2014/main" id="{D2730078-70A0-4536-ACCA-D138D93F8BC4}"/>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9E2CE133-81EB-4F40-9898-C57F919EB7F6}"/>
              </a:ext>
            </a:extLst>
          </p:cNvPr>
          <p:cNvSpPr>
            <a:spLocks noGrp="1"/>
          </p:cNvSpPr>
          <p:nvPr>
            <p:ph type="sldNum" sz="quarter" idx="12"/>
          </p:nvPr>
        </p:nvSpPr>
        <p:spPr/>
        <p:txBody>
          <a:bodyPr>
            <a:normAutofit lnSpcReduction="10000"/>
          </a:bodyPr>
          <a:lstStyle/>
          <a:p>
            <a:fld id="{76D070C3-7D2B-45D9-95D8-45634C278955}" type="slidenum">
              <a:rPr lang="en-IN" smtClean="0"/>
              <a:t>23</a:t>
            </a:fld>
            <a:endParaRPr lang="en-IN"/>
          </a:p>
        </p:txBody>
      </p:sp>
    </p:spTree>
    <p:extLst>
      <p:ext uri="{BB962C8B-B14F-4D97-AF65-F5344CB8AC3E}">
        <p14:creationId xmlns:p14="http://schemas.microsoft.com/office/powerpoint/2010/main" val="39223520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DF412-D205-4EC9-BE19-3C0C243C1BD4}"/>
              </a:ext>
            </a:extLst>
          </p:cNvPr>
          <p:cNvSpPr>
            <a:spLocks noGrp="1"/>
          </p:cNvSpPr>
          <p:nvPr>
            <p:ph type="title"/>
          </p:nvPr>
        </p:nvSpPr>
        <p:spPr/>
        <p:txBody>
          <a:bodyPr/>
          <a:lstStyle/>
          <a:p>
            <a:r>
              <a:rPr lang="en-IN" dirty="0"/>
              <a:t>RUNDOWN-1</a:t>
            </a:r>
          </a:p>
        </p:txBody>
      </p:sp>
      <p:sp>
        <p:nvSpPr>
          <p:cNvPr id="3" name="Text Placeholder 2">
            <a:extLst>
              <a:ext uri="{FF2B5EF4-FFF2-40B4-BE49-F238E27FC236}">
                <a16:creationId xmlns:a16="http://schemas.microsoft.com/office/drawing/2014/main" id="{C96D9B1C-0E49-4A88-9114-BA3D02784A84}"/>
              </a:ext>
            </a:extLst>
          </p:cNvPr>
          <p:cNvSpPr>
            <a:spLocks noGrp="1"/>
          </p:cNvSpPr>
          <p:nvPr>
            <p:ph type="body" idx="1"/>
          </p:nvPr>
        </p:nvSpPr>
        <p:spPr/>
        <p:txBody>
          <a:bodyPr/>
          <a:lstStyle/>
          <a:p>
            <a:r>
              <a:rPr lang="en-IN" dirty="0"/>
              <a:t>CLUSTERING</a:t>
            </a:r>
          </a:p>
        </p:txBody>
      </p:sp>
      <p:sp>
        <p:nvSpPr>
          <p:cNvPr id="4" name="Footer Placeholder 3">
            <a:extLst>
              <a:ext uri="{FF2B5EF4-FFF2-40B4-BE49-F238E27FC236}">
                <a16:creationId xmlns:a16="http://schemas.microsoft.com/office/drawing/2014/main" id="{BD0F6548-77FD-43F9-9105-2D2245A8B002}"/>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CE73B01D-8E25-4C29-A216-F4CC542511D1}"/>
              </a:ext>
            </a:extLst>
          </p:cNvPr>
          <p:cNvSpPr>
            <a:spLocks noGrp="1"/>
          </p:cNvSpPr>
          <p:nvPr>
            <p:ph type="sldNum" sz="quarter" idx="12"/>
          </p:nvPr>
        </p:nvSpPr>
        <p:spPr/>
        <p:txBody>
          <a:bodyPr>
            <a:normAutofit lnSpcReduction="10000"/>
          </a:bodyPr>
          <a:lstStyle/>
          <a:p>
            <a:fld id="{76D070C3-7D2B-45D9-95D8-45634C278955}" type="slidenum">
              <a:rPr lang="en-IN" smtClean="0"/>
              <a:t>24</a:t>
            </a:fld>
            <a:endParaRPr lang="en-IN"/>
          </a:p>
        </p:txBody>
      </p:sp>
    </p:spTree>
    <p:extLst>
      <p:ext uri="{BB962C8B-B14F-4D97-AF65-F5344CB8AC3E}">
        <p14:creationId xmlns:p14="http://schemas.microsoft.com/office/powerpoint/2010/main" val="3696045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46B57-6A03-4022-8941-80A51BA0C6AC}"/>
              </a:ext>
            </a:extLst>
          </p:cNvPr>
          <p:cNvSpPr>
            <a:spLocks noGrp="1"/>
          </p:cNvSpPr>
          <p:nvPr>
            <p:ph type="title"/>
          </p:nvPr>
        </p:nvSpPr>
        <p:spPr>
          <a:xfrm>
            <a:off x="926592" y="237589"/>
            <a:ext cx="9692640" cy="1325562"/>
          </a:xfrm>
        </p:spPr>
        <p:txBody>
          <a:bodyPr/>
          <a:lstStyle/>
          <a:p>
            <a:r>
              <a:rPr lang="en-IN" dirty="0"/>
              <a:t>Importing our libraries</a:t>
            </a:r>
          </a:p>
        </p:txBody>
      </p:sp>
      <p:pic>
        <p:nvPicPr>
          <p:cNvPr id="5" name="Content Placeholder 4">
            <a:extLst>
              <a:ext uri="{FF2B5EF4-FFF2-40B4-BE49-F238E27FC236}">
                <a16:creationId xmlns:a16="http://schemas.microsoft.com/office/drawing/2014/main" id="{345F8AD0-3B4C-47E4-801F-EA59C18512E3}"/>
              </a:ext>
            </a:extLst>
          </p:cNvPr>
          <p:cNvPicPr>
            <a:picLocks noGrp="1" noChangeAspect="1"/>
          </p:cNvPicPr>
          <p:nvPr>
            <p:ph idx="1"/>
          </p:nvPr>
        </p:nvPicPr>
        <p:blipFill rotWithShape="1">
          <a:blip r:embed="rId2"/>
          <a:srcRect l="14120" t="34557" r="58824" b="32988"/>
          <a:stretch/>
        </p:blipFill>
        <p:spPr>
          <a:xfrm>
            <a:off x="1261872" y="1899920"/>
            <a:ext cx="3508343" cy="2367280"/>
          </a:xfrm>
          <a:prstGeom prst="rect">
            <a:avLst/>
          </a:prstGeom>
          <a:ln>
            <a:noFill/>
          </a:ln>
          <a:effectLst>
            <a:outerShdw blurRad="292100" dist="139700" dir="2700000" algn="tl" rotWithShape="0">
              <a:srgbClr val="333333">
                <a:alpha val="65000"/>
              </a:srgbClr>
            </a:outerShdw>
          </a:effectLst>
        </p:spPr>
      </p:pic>
      <p:sp>
        <p:nvSpPr>
          <p:cNvPr id="6" name="TextBox 5">
            <a:extLst>
              <a:ext uri="{FF2B5EF4-FFF2-40B4-BE49-F238E27FC236}">
                <a16:creationId xmlns:a16="http://schemas.microsoft.com/office/drawing/2014/main" id="{75C6723A-D650-4675-92C4-594124ADF4F4}"/>
              </a:ext>
            </a:extLst>
          </p:cNvPr>
          <p:cNvSpPr txBox="1"/>
          <p:nvPr/>
        </p:nvSpPr>
        <p:spPr>
          <a:xfrm>
            <a:off x="1261872" y="4603969"/>
            <a:ext cx="7750048" cy="1200329"/>
          </a:xfrm>
          <a:prstGeom prst="rect">
            <a:avLst/>
          </a:prstGeom>
          <a:noFill/>
        </p:spPr>
        <p:txBody>
          <a:bodyPr wrap="square" rtlCol="0">
            <a:spAutoFit/>
          </a:bodyPr>
          <a:lstStyle/>
          <a:p>
            <a:r>
              <a:rPr lang="en-IN" dirty="0"/>
              <a:t>These are the libraries required to implement our simulator. The pandas is a special python library that helps us to control and work with data frames. The </a:t>
            </a:r>
            <a:r>
              <a:rPr lang="en-IN" dirty="0" err="1"/>
              <a:t>numpy</a:t>
            </a:r>
            <a:r>
              <a:rPr lang="en-IN" dirty="0"/>
              <a:t> library allows us flexibility in calculation. The random module is used to generate random numbers.</a:t>
            </a:r>
          </a:p>
        </p:txBody>
      </p:sp>
      <p:sp>
        <p:nvSpPr>
          <p:cNvPr id="7" name="Footer Placeholder 6">
            <a:extLst>
              <a:ext uri="{FF2B5EF4-FFF2-40B4-BE49-F238E27FC236}">
                <a16:creationId xmlns:a16="http://schemas.microsoft.com/office/drawing/2014/main" id="{55E84CA6-0897-46BB-ACC2-6DB935C92DD9}"/>
              </a:ext>
            </a:extLst>
          </p:cNvPr>
          <p:cNvSpPr>
            <a:spLocks noGrp="1"/>
          </p:cNvSpPr>
          <p:nvPr>
            <p:ph type="ftr" sz="quarter" idx="11"/>
          </p:nvPr>
        </p:nvSpPr>
        <p:spPr/>
        <p:txBody>
          <a:bodyPr/>
          <a:lstStyle/>
          <a:p>
            <a:r>
              <a:rPr lang="en-IN"/>
              <a:t>Pratyay Dutta - Jadavpur University UG2, 2021</a:t>
            </a:r>
          </a:p>
        </p:txBody>
      </p:sp>
      <p:sp>
        <p:nvSpPr>
          <p:cNvPr id="8" name="Slide Number Placeholder 7">
            <a:extLst>
              <a:ext uri="{FF2B5EF4-FFF2-40B4-BE49-F238E27FC236}">
                <a16:creationId xmlns:a16="http://schemas.microsoft.com/office/drawing/2014/main" id="{5D6404DF-435A-4856-862F-B883E29497D5}"/>
              </a:ext>
            </a:extLst>
          </p:cNvPr>
          <p:cNvSpPr>
            <a:spLocks noGrp="1"/>
          </p:cNvSpPr>
          <p:nvPr>
            <p:ph type="sldNum" sz="quarter" idx="12"/>
          </p:nvPr>
        </p:nvSpPr>
        <p:spPr/>
        <p:txBody>
          <a:bodyPr>
            <a:normAutofit lnSpcReduction="10000"/>
          </a:bodyPr>
          <a:lstStyle/>
          <a:p>
            <a:fld id="{76D070C3-7D2B-45D9-95D8-45634C278955}" type="slidenum">
              <a:rPr lang="en-IN" smtClean="0"/>
              <a:t>25</a:t>
            </a:fld>
            <a:endParaRPr lang="en-IN"/>
          </a:p>
        </p:txBody>
      </p:sp>
    </p:spTree>
    <p:extLst>
      <p:ext uri="{BB962C8B-B14F-4D97-AF65-F5344CB8AC3E}">
        <p14:creationId xmlns:p14="http://schemas.microsoft.com/office/powerpoint/2010/main" val="18368682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08BF3-416A-4D6F-A589-11F536CCE6FF}"/>
              </a:ext>
            </a:extLst>
          </p:cNvPr>
          <p:cNvSpPr>
            <a:spLocks noGrp="1"/>
          </p:cNvSpPr>
          <p:nvPr>
            <p:ph type="title"/>
          </p:nvPr>
        </p:nvSpPr>
        <p:spPr>
          <a:xfrm>
            <a:off x="703072" y="0"/>
            <a:ext cx="9692640" cy="1325562"/>
          </a:xfrm>
        </p:spPr>
        <p:txBody>
          <a:bodyPr/>
          <a:lstStyle/>
          <a:p>
            <a:r>
              <a:rPr lang="en-IN" dirty="0"/>
              <a:t>Dataset for clustering</a:t>
            </a:r>
          </a:p>
        </p:txBody>
      </p:sp>
      <p:pic>
        <p:nvPicPr>
          <p:cNvPr id="5" name="Picture 4">
            <a:extLst>
              <a:ext uri="{FF2B5EF4-FFF2-40B4-BE49-F238E27FC236}">
                <a16:creationId xmlns:a16="http://schemas.microsoft.com/office/drawing/2014/main" id="{6F007716-8070-4311-B972-7B761B25D9EB}"/>
              </a:ext>
            </a:extLst>
          </p:cNvPr>
          <p:cNvPicPr>
            <a:picLocks noChangeAspect="1"/>
          </p:cNvPicPr>
          <p:nvPr/>
        </p:nvPicPr>
        <p:blipFill rotWithShape="1">
          <a:blip r:embed="rId2"/>
          <a:srcRect l="13833" t="33926" r="64667" b="43773"/>
          <a:stretch/>
        </p:blipFill>
        <p:spPr>
          <a:xfrm>
            <a:off x="8080566" y="1752036"/>
            <a:ext cx="2621280" cy="1529398"/>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A6DB1775-4205-4C74-B9D4-8E5555A2BC79}"/>
              </a:ext>
            </a:extLst>
          </p:cNvPr>
          <p:cNvPicPr>
            <a:picLocks noChangeAspect="1"/>
          </p:cNvPicPr>
          <p:nvPr/>
        </p:nvPicPr>
        <p:blipFill rotWithShape="1">
          <a:blip r:embed="rId3"/>
          <a:srcRect l="14000" t="37778" r="68833" b="38222"/>
          <a:stretch/>
        </p:blipFill>
        <p:spPr>
          <a:xfrm>
            <a:off x="1031240" y="1752036"/>
            <a:ext cx="2092960" cy="1645920"/>
          </a:xfrm>
          <a:prstGeom prst="rect">
            <a:avLst/>
          </a:prstGeom>
          <a:ln>
            <a:noFill/>
          </a:ln>
          <a:effectLst>
            <a:outerShdw blurRad="292100" dist="139700" dir="2700000" algn="tl" rotWithShape="0">
              <a:srgbClr val="333333">
                <a:alpha val="65000"/>
              </a:srgbClr>
            </a:outerShdw>
          </a:effectLst>
        </p:spPr>
      </p:pic>
      <p:sp>
        <p:nvSpPr>
          <p:cNvPr id="8" name="TextBox 7">
            <a:extLst>
              <a:ext uri="{FF2B5EF4-FFF2-40B4-BE49-F238E27FC236}">
                <a16:creationId xmlns:a16="http://schemas.microsoft.com/office/drawing/2014/main" id="{70776534-D5DA-4835-8F2A-00D201ACDD60}"/>
              </a:ext>
            </a:extLst>
          </p:cNvPr>
          <p:cNvSpPr txBox="1"/>
          <p:nvPr/>
        </p:nvSpPr>
        <p:spPr>
          <a:xfrm>
            <a:off x="1332992" y="5755959"/>
            <a:ext cx="9062720" cy="461665"/>
          </a:xfrm>
          <a:prstGeom prst="rect">
            <a:avLst/>
          </a:prstGeom>
          <a:noFill/>
        </p:spPr>
        <p:txBody>
          <a:bodyPr wrap="square" rtlCol="0">
            <a:spAutoFit/>
          </a:bodyPr>
          <a:lstStyle/>
          <a:p>
            <a:r>
              <a:rPr lang="en-IN" sz="1200" dirty="0"/>
              <a:t>Our original dataset, contained names of 200+ places inside Kolkata. After passing it through the code where the geocode function returned the latitudes and longitudes of the location names, we saved the latitudes and longitudes in our </a:t>
            </a:r>
            <a:r>
              <a:rPr lang="en-IN" sz="1200" dirty="0" err="1"/>
              <a:t>dataframe</a:t>
            </a:r>
            <a:r>
              <a:rPr lang="en-IN" sz="1200" dirty="0"/>
              <a:t>.</a:t>
            </a:r>
          </a:p>
        </p:txBody>
      </p:sp>
      <p:pic>
        <p:nvPicPr>
          <p:cNvPr id="10" name="Picture 9">
            <a:extLst>
              <a:ext uri="{FF2B5EF4-FFF2-40B4-BE49-F238E27FC236}">
                <a16:creationId xmlns:a16="http://schemas.microsoft.com/office/drawing/2014/main" id="{EDA125D5-16C6-4C4B-9140-6058EE25D496}"/>
              </a:ext>
            </a:extLst>
          </p:cNvPr>
          <p:cNvPicPr>
            <a:picLocks noChangeAspect="1"/>
          </p:cNvPicPr>
          <p:nvPr/>
        </p:nvPicPr>
        <p:blipFill rotWithShape="1">
          <a:blip r:embed="rId4"/>
          <a:srcRect l="14500" t="36741" r="48000" b="35407"/>
          <a:stretch/>
        </p:blipFill>
        <p:spPr>
          <a:xfrm>
            <a:off x="3374803" y="3602624"/>
            <a:ext cx="4572000" cy="1910080"/>
          </a:xfrm>
          <a:prstGeom prst="rect">
            <a:avLst/>
          </a:prstGeom>
          <a:ln>
            <a:noFill/>
          </a:ln>
          <a:effectLst>
            <a:outerShdw blurRad="292100" dist="139700" dir="2700000" algn="tl" rotWithShape="0">
              <a:srgbClr val="333333">
                <a:alpha val="65000"/>
              </a:srgbClr>
            </a:outerShdw>
          </a:effectLst>
        </p:spPr>
      </p:pic>
      <p:sp>
        <p:nvSpPr>
          <p:cNvPr id="11" name="Arrow: Right 10">
            <a:extLst>
              <a:ext uri="{FF2B5EF4-FFF2-40B4-BE49-F238E27FC236}">
                <a16:creationId xmlns:a16="http://schemas.microsoft.com/office/drawing/2014/main" id="{74B034D6-E785-4D58-8E56-98458E83A3F3}"/>
              </a:ext>
            </a:extLst>
          </p:cNvPr>
          <p:cNvSpPr/>
          <p:nvPr/>
        </p:nvSpPr>
        <p:spPr>
          <a:xfrm>
            <a:off x="4663599" y="2142117"/>
            <a:ext cx="1788160" cy="5519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15" name="Connector: Elbow 14">
            <a:extLst>
              <a:ext uri="{FF2B5EF4-FFF2-40B4-BE49-F238E27FC236}">
                <a16:creationId xmlns:a16="http://schemas.microsoft.com/office/drawing/2014/main" id="{90D2F63E-9CA6-4F27-B9AB-9471D26EC764}"/>
              </a:ext>
            </a:extLst>
          </p:cNvPr>
          <p:cNvCxnSpPr/>
          <p:nvPr/>
        </p:nvCxnSpPr>
        <p:spPr>
          <a:xfrm>
            <a:off x="1981200" y="3856777"/>
            <a:ext cx="975360" cy="80666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ECF705B2-89C0-402E-A398-3527987950E4}"/>
              </a:ext>
            </a:extLst>
          </p:cNvPr>
          <p:cNvCxnSpPr/>
          <p:nvPr/>
        </p:nvCxnSpPr>
        <p:spPr>
          <a:xfrm rot="5400000" flipH="1" flipV="1">
            <a:off x="8141526" y="3861704"/>
            <a:ext cx="1046480" cy="59944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E7BA4E2-ABC1-41DB-9F04-007C8CD96523}"/>
              </a:ext>
            </a:extLst>
          </p:cNvPr>
          <p:cNvCxnSpPr/>
          <p:nvPr/>
        </p:nvCxnSpPr>
        <p:spPr>
          <a:xfrm>
            <a:off x="8100886" y="4684664"/>
            <a:ext cx="26416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6FDFA6A-F3CF-45D1-B88C-37AD6E20FA45}"/>
              </a:ext>
            </a:extLst>
          </p:cNvPr>
          <p:cNvCxnSpPr/>
          <p:nvPr/>
        </p:nvCxnSpPr>
        <p:spPr>
          <a:xfrm>
            <a:off x="1981200" y="3616960"/>
            <a:ext cx="0" cy="239817"/>
          </a:xfrm>
          <a:prstGeom prst="line">
            <a:avLst/>
          </a:prstGeom>
        </p:spPr>
        <p:style>
          <a:lnRef idx="1">
            <a:schemeClr val="accent1"/>
          </a:lnRef>
          <a:fillRef idx="0">
            <a:schemeClr val="accent1"/>
          </a:fillRef>
          <a:effectRef idx="0">
            <a:schemeClr val="accent1"/>
          </a:effectRef>
          <a:fontRef idx="minor">
            <a:schemeClr val="tx1"/>
          </a:fontRef>
        </p:style>
      </p:cxnSp>
      <p:sp>
        <p:nvSpPr>
          <p:cNvPr id="22" name="Footer Placeholder 21">
            <a:extLst>
              <a:ext uri="{FF2B5EF4-FFF2-40B4-BE49-F238E27FC236}">
                <a16:creationId xmlns:a16="http://schemas.microsoft.com/office/drawing/2014/main" id="{3E1E27B8-4EC1-42DE-A1FC-10120915AAA6}"/>
              </a:ext>
            </a:extLst>
          </p:cNvPr>
          <p:cNvSpPr>
            <a:spLocks noGrp="1"/>
          </p:cNvSpPr>
          <p:nvPr>
            <p:ph type="ftr" sz="quarter" idx="11"/>
          </p:nvPr>
        </p:nvSpPr>
        <p:spPr/>
        <p:txBody>
          <a:bodyPr/>
          <a:lstStyle/>
          <a:p>
            <a:r>
              <a:rPr lang="en-IN"/>
              <a:t>Pratyay Dutta - Jadavpur University UG2, 2021</a:t>
            </a:r>
          </a:p>
        </p:txBody>
      </p:sp>
      <p:sp>
        <p:nvSpPr>
          <p:cNvPr id="23" name="Slide Number Placeholder 22">
            <a:extLst>
              <a:ext uri="{FF2B5EF4-FFF2-40B4-BE49-F238E27FC236}">
                <a16:creationId xmlns:a16="http://schemas.microsoft.com/office/drawing/2014/main" id="{2E8B1216-2AAC-4797-A133-7A1CFD06D4FA}"/>
              </a:ext>
            </a:extLst>
          </p:cNvPr>
          <p:cNvSpPr>
            <a:spLocks noGrp="1"/>
          </p:cNvSpPr>
          <p:nvPr>
            <p:ph type="sldNum" sz="quarter" idx="12"/>
          </p:nvPr>
        </p:nvSpPr>
        <p:spPr/>
        <p:txBody>
          <a:bodyPr>
            <a:normAutofit lnSpcReduction="10000"/>
          </a:bodyPr>
          <a:lstStyle/>
          <a:p>
            <a:fld id="{76D070C3-7D2B-45D9-95D8-45634C278955}" type="slidenum">
              <a:rPr lang="en-IN" smtClean="0"/>
              <a:t>26</a:t>
            </a:fld>
            <a:endParaRPr lang="en-IN"/>
          </a:p>
        </p:txBody>
      </p:sp>
    </p:spTree>
    <p:extLst>
      <p:ext uri="{BB962C8B-B14F-4D97-AF65-F5344CB8AC3E}">
        <p14:creationId xmlns:p14="http://schemas.microsoft.com/office/powerpoint/2010/main" val="27219233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6A59A-EA4F-4661-BE1A-F8C824B5E04E}"/>
              </a:ext>
            </a:extLst>
          </p:cNvPr>
          <p:cNvSpPr>
            <a:spLocks noGrp="1"/>
          </p:cNvSpPr>
          <p:nvPr>
            <p:ph type="title"/>
          </p:nvPr>
        </p:nvSpPr>
        <p:spPr/>
        <p:txBody>
          <a:bodyPr/>
          <a:lstStyle/>
          <a:p>
            <a:r>
              <a:rPr lang="en-IN" dirty="0"/>
              <a:t>Clustering</a:t>
            </a:r>
          </a:p>
        </p:txBody>
      </p:sp>
      <p:sp>
        <p:nvSpPr>
          <p:cNvPr id="3" name="Content Placeholder 2">
            <a:extLst>
              <a:ext uri="{FF2B5EF4-FFF2-40B4-BE49-F238E27FC236}">
                <a16:creationId xmlns:a16="http://schemas.microsoft.com/office/drawing/2014/main" id="{4BCAC75E-B75B-40E1-9257-7B0CB21ED341}"/>
              </a:ext>
            </a:extLst>
          </p:cNvPr>
          <p:cNvSpPr>
            <a:spLocks noGrp="1"/>
          </p:cNvSpPr>
          <p:nvPr>
            <p:ph idx="1"/>
          </p:nvPr>
        </p:nvSpPr>
        <p:spPr/>
        <p:txBody>
          <a:bodyPr/>
          <a:lstStyle/>
          <a:p>
            <a:r>
              <a:rPr lang="en-US" dirty="0"/>
              <a:t>K-means is somewhat </a:t>
            </a:r>
            <a:r>
              <a:rPr lang="en-US" b="1" dirty="0"/>
              <a:t>naive</a:t>
            </a:r>
            <a:r>
              <a:rPr lang="en-US" dirty="0">
                <a:solidFill>
                  <a:srgbClr val="0070C0"/>
                </a:solidFill>
              </a:rPr>
              <a:t> </a:t>
            </a:r>
            <a:r>
              <a:rPr lang="en-US" dirty="0"/>
              <a:t>— it clusters the data into k clusters, even if k is not the right number of clusters to use. When we come to clustering, it’s hard to know how many clusters are optimal. Therefore, when using k-means clustering, we need a way to </a:t>
            </a:r>
            <a:r>
              <a:rPr lang="en-US" b="1" dirty="0"/>
              <a:t>determine whether we are using the right number of clusters.</a:t>
            </a:r>
          </a:p>
          <a:p>
            <a:r>
              <a:rPr lang="en-US" dirty="0"/>
              <a:t>One method to validate the number of clusters is the </a:t>
            </a:r>
            <a:r>
              <a:rPr lang="en-US" b="1" dirty="0"/>
              <a:t>elbow method</a:t>
            </a:r>
            <a:r>
              <a:rPr lang="en-US" dirty="0"/>
              <a:t>. The idea of the elbow method is to run k-means clustering on the dataset for a range of values of k (say, k from 1 to 10), and for each value of k calculate the </a:t>
            </a:r>
            <a:r>
              <a:rPr lang="en-US" b="1" dirty="0"/>
              <a:t>Sum of Squared Errors (SSE).</a:t>
            </a:r>
          </a:p>
          <a:p>
            <a:r>
              <a:rPr lang="en-US" dirty="0"/>
              <a:t>When K increases, the centroids are closer to the clusters centroids. The </a:t>
            </a:r>
            <a:r>
              <a:rPr lang="en-US" b="1" dirty="0"/>
              <a:t>improvements will decline rapidly at some point</a:t>
            </a:r>
            <a:r>
              <a:rPr lang="en-US" dirty="0"/>
              <a:t>, creating the elbow shape. That is the optimal value for K.</a:t>
            </a:r>
            <a:endParaRPr lang="en-IN" dirty="0"/>
          </a:p>
        </p:txBody>
      </p:sp>
      <p:sp>
        <p:nvSpPr>
          <p:cNvPr id="4" name="Footer Placeholder 3">
            <a:extLst>
              <a:ext uri="{FF2B5EF4-FFF2-40B4-BE49-F238E27FC236}">
                <a16:creationId xmlns:a16="http://schemas.microsoft.com/office/drawing/2014/main" id="{54804E1A-1784-45AC-8020-23A7CBAFB7FD}"/>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0212D221-7A8A-4B5D-9F98-4D618543896E}"/>
              </a:ext>
            </a:extLst>
          </p:cNvPr>
          <p:cNvSpPr>
            <a:spLocks noGrp="1"/>
          </p:cNvSpPr>
          <p:nvPr>
            <p:ph type="sldNum" sz="quarter" idx="12"/>
          </p:nvPr>
        </p:nvSpPr>
        <p:spPr/>
        <p:txBody>
          <a:bodyPr>
            <a:normAutofit lnSpcReduction="10000"/>
          </a:bodyPr>
          <a:lstStyle/>
          <a:p>
            <a:fld id="{76D070C3-7D2B-45D9-95D8-45634C278955}" type="slidenum">
              <a:rPr lang="en-IN" smtClean="0"/>
              <a:t>27</a:t>
            </a:fld>
            <a:endParaRPr lang="en-IN"/>
          </a:p>
        </p:txBody>
      </p:sp>
    </p:spTree>
    <p:extLst>
      <p:ext uri="{BB962C8B-B14F-4D97-AF65-F5344CB8AC3E}">
        <p14:creationId xmlns:p14="http://schemas.microsoft.com/office/powerpoint/2010/main" val="28214054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A4D58-95E5-4D38-9DF0-1A0C3C4C72AB}"/>
              </a:ext>
            </a:extLst>
          </p:cNvPr>
          <p:cNvSpPr>
            <a:spLocks noGrp="1"/>
          </p:cNvSpPr>
          <p:nvPr>
            <p:ph type="title"/>
          </p:nvPr>
        </p:nvSpPr>
        <p:spPr>
          <a:xfrm>
            <a:off x="156464" y="-203200"/>
            <a:ext cx="9692640" cy="1325562"/>
          </a:xfrm>
        </p:spPr>
        <p:txBody>
          <a:bodyPr/>
          <a:lstStyle/>
          <a:p>
            <a:r>
              <a:rPr lang="en-IN" dirty="0"/>
              <a:t>Determining number of clusters</a:t>
            </a:r>
          </a:p>
        </p:txBody>
      </p:sp>
      <p:sp>
        <p:nvSpPr>
          <p:cNvPr id="3" name="Content Placeholder 2">
            <a:extLst>
              <a:ext uri="{FF2B5EF4-FFF2-40B4-BE49-F238E27FC236}">
                <a16:creationId xmlns:a16="http://schemas.microsoft.com/office/drawing/2014/main" id="{462DCC64-4A94-4DC7-99F8-655EB73FE5C9}"/>
              </a:ext>
            </a:extLst>
          </p:cNvPr>
          <p:cNvSpPr>
            <a:spLocks noGrp="1"/>
          </p:cNvSpPr>
          <p:nvPr>
            <p:ph idx="1"/>
          </p:nvPr>
        </p:nvSpPr>
        <p:spPr>
          <a:xfrm>
            <a:off x="459232" y="1361440"/>
            <a:ext cx="10686288" cy="5212080"/>
          </a:xfrm>
        </p:spPr>
        <p:txBody>
          <a:bodyPr/>
          <a:lstStyle/>
          <a:p>
            <a:r>
              <a:rPr lang="en-IN" dirty="0"/>
              <a:t>To determine the number of clusters, we run </a:t>
            </a:r>
            <a:r>
              <a:rPr lang="en-IN" dirty="0" err="1"/>
              <a:t>kmeans</a:t>
            </a:r>
            <a:r>
              <a:rPr lang="en-IN" dirty="0"/>
              <a:t> on our data for number of clusters in the range of 1 to 15. Then we plot the SSE for each iteration. The point at which there is an ‘elbow’, we pick that as the number of clusters.</a:t>
            </a:r>
          </a:p>
          <a:p>
            <a:endParaRPr lang="en-IN" dirty="0"/>
          </a:p>
          <a:p>
            <a:endParaRPr lang="en-IN" dirty="0"/>
          </a:p>
          <a:p>
            <a:endParaRPr lang="en-IN" dirty="0"/>
          </a:p>
          <a:p>
            <a:endParaRPr lang="en-IN" dirty="0"/>
          </a:p>
          <a:p>
            <a:endParaRPr lang="en-IN" dirty="0"/>
          </a:p>
          <a:p>
            <a:endParaRPr lang="en-IN" dirty="0"/>
          </a:p>
          <a:p>
            <a:endParaRPr lang="en-IN" dirty="0"/>
          </a:p>
          <a:p>
            <a:r>
              <a:rPr lang="en-IN" dirty="0"/>
              <a:t>It is clear from the plot that the elbow occurs at number of clusters = 2. So we pick 2 as the number of our clusters.</a:t>
            </a:r>
          </a:p>
          <a:p>
            <a:endParaRPr lang="en-IN" dirty="0"/>
          </a:p>
          <a:p>
            <a:endParaRPr lang="en-IN" dirty="0"/>
          </a:p>
        </p:txBody>
      </p:sp>
      <p:pic>
        <p:nvPicPr>
          <p:cNvPr id="5" name="Picture 4">
            <a:extLst>
              <a:ext uri="{FF2B5EF4-FFF2-40B4-BE49-F238E27FC236}">
                <a16:creationId xmlns:a16="http://schemas.microsoft.com/office/drawing/2014/main" id="{CB3B9D85-3408-418C-B860-56B6328E822F}"/>
              </a:ext>
            </a:extLst>
          </p:cNvPr>
          <p:cNvPicPr>
            <a:picLocks noChangeAspect="1"/>
          </p:cNvPicPr>
          <p:nvPr/>
        </p:nvPicPr>
        <p:blipFill rotWithShape="1">
          <a:blip r:embed="rId3"/>
          <a:srcRect l="14250" t="36551" r="46250" b="38667"/>
          <a:stretch/>
        </p:blipFill>
        <p:spPr>
          <a:xfrm>
            <a:off x="782320" y="2925846"/>
            <a:ext cx="4866640" cy="1717506"/>
          </a:xfrm>
          <a:prstGeom prst="rect">
            <a:avLst/>
          </a:prstGeom>
          <a:ln>
            <a:noFill/>
          </a:ln>
          <a:effectLst>
            <a:outerShdw blurRad="292100" dist="139700" dir="2700000" algn="tl" rotWithShape="0">
              <a:srgbClr val="333333">
                <a:alpha val="65000"/>
              </a:srgbClr>
            </a:outerShdw>
          </a:effectLst>
        </p:spPr>
      </p:pic>
      <p:pic>
        <p:nvPicPr>
          <p:cNvPr id="2050" name="Picture 2">
            <a:extLst>
              <a:ext uri="{FF2B5EF4-FFF2-40B4-BE49-F238E27FC236}">
                <a16:creationId xmlns:a16="http://schemas.microsoft.com/office/drawing/2014/main" id="{CC4CD533-741C-42F0-AD3B-F8015424BF8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35776" y="2197488"/>
            <a:ext cx="4482592" cy="317422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E101295-0E90-4757-AA3B-9E372DB717AB}"/>
              </a:ext>
            </a:extLst>
          </p:cNvPr>
          <p:cNvSpPr txBox="1"/>
          <p:nvPr/>
        </p:nvSpPr>
        <p:spPr>
          <a:xfrm>
            <a:off x="707284" y="4867087"/>
            <a:ext cx="678391" cy="276999"/>
          </a:xfrm>
          <a:prstGeom prst="rect">
            <a:avLst/>
          </a:prstGeom>
          <a:noFill/>
        </p:spPr>
        <p:txBody>
          <a:bodyPr wrap="none" rtlCol="0">
            <a:spAutoFit/>
          </a:bodyPr>
          <a:lstStyle/>
          <a:p>
            <a:r>
              <a:rPr lang="en-IN" sz="1200" b="1" dirty="0"/>
              <a:t>CODE</a:t>
            </a:r>
          </a:p>
        </p:txBody>
      </p:sp>
      <p:sp>
        <p:nvSpPr>
          <p:cNvPr id="8" name="Footer Placeholder 7">
            <a:extLst>
              <a:ext uri="{FF2B5EF4-FFF2-40B4-BE49-F238E27FC236}">
                <a16:creationId xmlns:a16="http://schemas.microsoft.com/office/drawing/2014/main" id="{750705EC-9BDF-4D56-9D06-5825A827297E}"/>
              </a:ext>
            </a:extLst>
          </p:cNvPr>
          <p:cNvSpPr>
            <a:spLocks noGrp="1"/>
          </p:cNvSpPr>
          <p:nvPr>
            <p:ph type="ftr" sz="quarter" idx="11"/>
          </p:nvPr>
        </p:nvSpPr>
        <p:spPr/>
        <p:txBody>
          <a:bodyPr/>
          <a:lstStyle/>
          <a:p>
            <a:r>
              <a:rPr lang="en-IN"/>
              <a:t>Pratyay Dutta - Jadavpur University UG2, 2021</a:t>
            </a:r>
          </a:p>
        </p:txBody>
      </p:sp>
      <p:sp>
        <p:nvSpPr>
          <p:cNvPr id="9" name="Slide Number Placeholder 8">
            <a:extLst>
              <a:ext uri="{FF2B5EF4-FFF2-40B4-BE49-F238E27FC236}">
                <a16:creationId xmlns:a16="http://schemas.microsoft.com/office/drawing/2014/main" id="{60381577-A21A-4942-9331-ACD98DE619D0}"/>
              </a:ext>
            </a:extLst>
          </p:cNvPr>
          <p:cNvSpPr>
            <a:spLocks noGrp="1"/>
          </p:cNvSpPr>
          <p:nvPr>
            <p:ph type="sldNum" sz="quarter" idx="12"/>
          </p:nvPr>
        </p:nvSpPr>
        <p:spPr/>
        <p:txBody>
          <a:bodyPr>
            <a:normAutofit lnSpcReduction="10000"/>
          </a:bodyPr>
          <a:lstStyle/>
          <a:p>
            <a:fld id="{76D070C3-7D2B-45D9-95D8-45634C278955}" type="slidenum">
              <a:rPr lang="en-IN" smtClean="0"/>
              <a:t>28</a:t>
            </a:fld>
            <a:endParaRPr lang="en-IN"/>
          </a:p>
        </p:txBody>
      </p:sp>
    </p:spTree>
    <p:extLst>
      <p:ext uri="{BB962C8B-B14F-4D97-AF65-F5344CB8AC3E}">
        <p14:creationId xmlns:p14="http://schemas.microsoft.com/office/powerpoint/2010/main" val="28438255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A1F4C-B6EC-4B62-856E-6D7CA4A3A0B0}"/>
              </a:ext>
            </a:extLst>
          </p:cNvPr>
          <p:cNvSpPr>
            <a:spLocks noGrp="1"/>
          </p:cNvSpPr>
          <p:nvPr>
            <p:ph type="title"/>
          </p:nvPr>
        </p:nvSpPr>
        <p:spPr>
          <a:xfrm>
            <a:off x="347472" y="0"/>
            <a:ext cx="9692640" cy="1325562"/>
          </a:xfrm>
        </p:spPr>
        <p:txBody>
          <a:bodyPr/>
          <a:lstStyle/>
          <a:p>
            <a:r>
              <a:rPr lang="en-IN" dirty="0"/>
              <a:t>Visualising our clustered locations</a:t>
            </a:r>
          </a:p>
        </p:txBody>
      </p:sp>
      <p:sp>
        <p:nvSpPr>
          <p:cNvPr id="3" name="Content Placeholder 2">
            <a:extLst>
              <a:ext uri="{FF2B5EF4-FFF2-40B4-BE49-F238E27FC236}">
                <a16:creationId xmlns:a16="http://schemas.microsoft.com/office/drawing/2014/main" id="{3DFC0B62-E14E-4C97-8368-14EC1604AA6F}"/>
              </a:ext>
            </a:extLst>
          </p:cNvPr>
          <p:cNvSpPr>
            <a:spLocks noGrp="1"/>
          </p:cNvSpPr>
          <p:nvPr>
            <p:ph idx="1"/>
          </p:nvPr>
        </p:nvSpPr>
        <p:spPr>
          <a:xfrm>
            <a:off x="510032" y="1432560"/>
            <a:ext cx="8595360" cy="4351337"/>
          </a:xfrm>
        </p:spPr>
        <p:txBody>
          <a:bodyPr>
            <a:normAutofit/>
          </a:bodyPr>
          <a:lstStyle/>
          <a:p>
            <a:r>
              <a:rPr lang="en-IN" sz="1600" dirty="0"/>
              <a:t>We have decided on our cluster numbers and it is 2. Now we go on and feed our dataset into the clustering algorithm such that the algorithm clusters all the locations present in our dataset into two clusters. Results of the clustering were interesting as we could clearly distinguish between our locations in clustered data. For example places like ‘</a:t>
            </a:r>
            <a:r>
              <a:rPr lang="en-IN" sz="1600" dirty="0" err="1"/>
              <a:t>Bangur</a:t>
            </a:r>
            <a:r>
              <a:rPr lang="en-IN" sz="1600" dirty="0"/>
              <a:t>’, and ‘College street’ fell in cluster 0 and places like ‘Kalighat’, ‘</a:t>
            </a:r>
            <a:r>
              <a:rPr lang="en-IN" sz="1600" dirty="0" err="1"/>
              <a:t>Ballygaunge</a:t>
            </a:r>
            <a:r>
              <a:rPr lang="en-IN" sz="1600" dirty="0"/>
              <a:t>’ fell in cluster 1, which makes us infer that cluster 0 has places of north Kolkata and cluster 1 has the places of south Kolkata. The plot of the locations (x = latitude, y = longitude) will make it more clear. Yellow = cluster 1, Purple = cluster 0.</a:t>
            </a:r>
          </a:p>
        </p:txBody>
      </p:sp>
      <p:pic>
        <p:nvPicPr>
          <p:cNvPr id="3074" name="Picture 2">
            <a:extLst>
              <a:ext uri="{FF2B5EF4-FFF2-40B4-BE49-F238E27FC236}">
                <a16:creationId xmlns:a16="http://schemas.microsoft.com/office/drawing/2014/main" id="{05792065-7BE6-40D4-915C-10970CA57B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3818" y="3520440"/>
            <a:ext cx="4659947" cy="2963185"/>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B26F488B-9245-44C8-889A-BBA99A8AA854}"/>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13793D08-D087-4F2A-8679-97114103D353}"/>
              </a:ext>
            </a:extLst>
          </p:cNvPr>
          <p:cNvSpPr>
            <a:spLocks noGrp="1"/>
          </p:cNvSpPr>
          <p:nvPr>
            <p:ph type="sldNum" sz="quarter" idx="12"/>
          </p:nvPr>
        </p:nvSpPr>
        <p:spPr/>
        <p:txBody>
          <a:bodyPr>
            <a:normAutofit lnSpcReduction="10000"/>
          </a:bodyPr>
          <a:lstStyle/>
          <a:p>
            <a:fld id="{76D070C3-7D2B-45D9-95D8-45634C278955}" type="slidenum">
              <a:rPr lang="en-IN" smtClean="0"/>
              <a:t>29</a:t>
            </a:fld>
            <a:endParaRPr lang="en-IN"/>
          </a:p>
        </p:txBody>
      </p:sp>
    </p:spTree>
    <p:extLst>
      <p:ext uri="{BB962C8B-B14F-4D97-AF65-F5344CB8AC3E}">
        <p14:creationId xmlns:p14="http://schemas.microsoft.com/office/powerpoint/2010/main" val="1224989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2AE1B-0708-4B05-B281-154FE6B66814}"/>
              </a:ext>
            </a:extLst>
          </p:cNvPr>
          <p:cNvSpPr>
            <a:spLocks noGrp="1"/>
          </p:cNvSpPr>
          <p:nvPr>
            <p:ph type="title"/>
          </p:nvPr>
        </p:nvSpPr>
        <p:spPr>
          <a:xfrm>
            <a:off x="1237488" y="96838"/>
            <a:ext cx="9704832" cy="1325562"/>
          </a:xfrm>
        </p:spPr>
        <p:txBody>
          <a:bodyPr/>
          <a:lstStyle/>
          <a:p>
            <a:pPr algn="l"/>
            <a:r>
              <a:rPr lang="en-IN" dirty="0"/>
              <a:t>Introduction</a:t>
            </a:r>
          </a:p>
        </p:txBody>
      </p:sp>
      <p:sp>
        <p:nvSpPr>
          <p:cNvPr id="3" name="Content Placeholder 2">
            <a:extLst>
              <a:ext uri="{FF2B5EF4-FFF2-40B4-BE49-F238E27FC236}">
                <a16:creationId xmlns:a16="http://schemas.microsoft.com/office/drawing/2014/main" id="{D33A86EA-4BD4-43A0-A513-8A699EF3E9E1}"/>
              </a:ext>
            </a:extLst>
          </p:cNvPr>
          <p:cNvSpPr>
            <a:spLocks noGrp="1"/>
          </p:cNvSpPr>
          <p:nvPr>
            <p:ph idx="1"/>
          </p:nvPr>
        </p:nvSpPr>
        <p:spPr>
          <a:xfrm>
            <a:off x="1249680" y="1422400"/>
            <a:ext cx="9499600" cy="4351337"/>
          </a:xfrm>
        </p:spPr>
        <p:txBody>
          <a:bodyPr>
            <a:normAutofit/>
          </a:bodyPr>
          <a:lstStyle/>
          <a:p>
            <a:pPr algn="just">
              <a:lnSpc>
                <a:spcPct val="150000"/>
              </a:lnSpc>
            </a:pPr>
            <a:r>
              <a:rPr lang="en-IN" dirty="0"/>
              <a:t>As a small scale implementation of the most basic taxi booking system, we have constructed a </a:t>
            </a:r>
            <a:r>
              <a:rPr lang="en-IN" dirty="0">
                <a:solidFill>
                  <a:srgbClr val="0070C0"/>
                </a:solidFill>
              </a:rPr>
              <a:t>python simulator </a:t>
            </a:r>
            <a:r>
              <a:rPr lang="en-IN" dirty="0"/>
              <a:t>which simulates the environment of the quintessential urban city life in Kolkata.</a:t>
            </a:r>
          </a:p>
          <a:p>
            <a:pPr algn="just">
              <a:lnSpc>
                <a:spcPct val="150000"/>
              </a:lnSpc>
            </a:pPr>
            <a:r>
              <a:rPr lang="en-IN" dirty="0"/>
              <a:t>The project mainly focuses on how a booking and payment system works in almost all taxi applications. It takes into account:</a:t>
            </a:r>
          </a:p>
          <a:p>
            <a:pPr lvl="1" algn="just">
              <a:lnSpc>
                <a:spcPct val="150000"/>
              </a:lnSpc>
            </a:pPr>
            <a:r>
              <a:rPr lang="en-IN" dirty="0"/>
              <a:t>The </a:t>
            </a:r>
            <a:r>
              <a:rPr lang="en-IN" dirty="0">
                <a:solidFill>
                  <a:srgbClr val="0070C0"/>
                </a:solidFill>
              </a:rPr>
              <a:t>allotment of taxis</a:t>
            </a:r>
            <a:r>
              <a:rPr lang="en-IN" dirty="0"/>
              <a:t>.</a:t>
            </a:r>
          </a:p>
          <a:p>
            <a:pPr lvl="1" algn="just">
              <a:lnSpc>
                <a:spcPct val="150000"/>
              </a:lnSpc>
            </a:pPr>
            <a:r>
              <a:rPr lang="en-IN" dirty="0"/>
              <a:t>The </a:t>
            </a:r>
            <a:r>
              <a:rPr lang="en-IN" dirty="0">
                <a:solidFill>
                  <a:srgbClr val="0070C0"/>
                </a:solidFill>
              </a:rPr>
              <a:t>time required</a:t>
            </a:r>
            <a:r>
              <a:rPr lang="en-IN" dirty="0"/>
              <a:t> for that taxi to reach the person booking the ride.</a:t>
            </a:r>
          </a:p>
          <a:p>
            <a:pPr lvl="1" algn="just">
              <a:lnSpc>
                <a:spcPct val="150000"/>
              </a:lnSpc>
            </a:pPr>
            <a:r>
              <a:rPr lang="en-IN" dirty="0"/>
              <a:t>The time required for the </a:t>
            </a:r>
            <a:r>
              <a:rPr lang="en-IN" dirty="0">
                <a:solidFill>
                  <a:srgbClr val="0070C0"/>
                </a:solidFill>
              </a:rPr>
              <a:t>person to reach their destination </a:t>
            </a:r>
            <a:r>
              <a:rPr lang="en-IN" dirty="0"/>
              <a:t>from the time of its starting.</a:t>
            </a:r>
          </a:p>
          <a:p>
            <a:pPr lvl="1" algn="just">
              <a:lnSpc>
                <a:spcPct val="150000"/>
              </a:lnSpc>
            </a:pPr>
            <a:r>
              <a:rPr lang="en-IN" dirty="0"/>
              <a:t>The </a:t>
            </a:r>
            <a:r>
              <a:rPr lang="en-IN" dirty="0">
                <a:solidFill>
                  <a:srgbClr val="0070C0"/>
                </a:solidFill>
              </a:rPr>
              <a:t>bill payable </a:t>
            </a:r>
            <a:r>
              <a:rPr lang="en-IN" dirty="0"/>
              <a:t>at the end of the ride.</a:t>
            </a:r>
          </a:p>
        </p:txBody>
      </p:sp>
      <p:sp>
        <p:nvSpPr>
          <p:cNvPr id="4" name="Footer Placeholder 3">
            <a:extLst>
              <a:ext uri="{FF2B5EF4-FFF2-40B4-BE49-F238E27FC236}">
                <a16:creationId xmlns:a16="http://schemas.microsoft.com/office/drawing/2014/main" id="{C9446D62-E6E8-4E5A-A800-A754936E86C7}"/>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F9B79160-ED25-43D8-B9E7-56AE3AD5BF0E}"/>
              </a:ext>
            </a:extLst>
          </p:cNvPr>
          <p:cNvSpPr>
            <a:spLocks noGrp="1"/>
          </p:cNvSpPr>
          <p:nvPr>
            <p:ph type="sldNum" sz="quarter" idx="12"/>
          </p:nvPr>
        </p:nvSpPr>
        <p:spPr/>
        <p:txBody>
          <a:bodyPr>
            <a:normAutofit lnSpcReduction="10000"/>
          </a:bodyPr>
          <a:lstStyle/>
          <a:p>
            <a:fld id="{76D070C3-7D2B-45D9-95D8-45634C278955}" type="slidenum">
              <a:rPr lang="en-IN" smtClean="0"/>
              <a:t>3</a:t>
            </a:fld>
            <a:endParaRPr lang="en-IN"/>
          </a:p>
        </p:txBody>
      </p:sp>
    </p:spTree>
    <p:extLst>
      <p:ext uri="{BB962C8B-B14F-4D97-AF65-F5344CB8AC3E}">
        <p14:creationId xmlns:p14="http://schemas.microsoft.com/office/powerpoint/2010/main" val="30011242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B6168-383A-4ABB-8972-AAD1A323A857}"/>
              </a:ext>
            </a:extLst>
          </p:cNvPr>
          <p:cNvSpPr>
            <a:spLocks noGrp="1"/>
          </p:cNvSpPr>
          <p:nvPr>
            <p:ph type="title"/>
          </p:nvPr>
        </p:nvSpPr>
        <p:spPr/>
        <p:txBody>
          <a:bodyPr/>
          <a:lstStyle/>
          <a:p>
            <a:r>
              <a:rPr lang="en-IN" dirty="0"/>
              <a:t>RUNDOWN-2</a:t>
            </a:r>
          </a:p>
        </p:txBody>
      </p:sp>
      <p:sp>
        <p:nvSpPr>
          <p:cNvPr id="3" name="Text Placeholder 2">
            <a:extLst>
              <a:ext uri="{FF2B5EF4-FFF2-40B4-BE49-F238E27FC236}">
                <a16:creationId xmlns:a16="http://schemas.microsoft.com/office/drawing/2014/main" id="{08C146D1-09DB-4179-96B1-2E9821711D66}"/>
              </a:ext>
            </a:extLst>
          </p:cNvPr>
          <p:cNvSpPr>
            <a:spLocks noGrp="1"/>
          </p:cNvSpPr>
          <p:nvPr>
            <p:ph type="body" idx="1"/>
          </p:nvPr>
        </p:nvSpPr>
        <p:spPr/>
        <p:txBody>
          <a:bodyPr/>
          <a:lstStyle/>
          <a:p>
            <a:r>
              <a:rPr lang="en-IN" dirty="0"/>
              <a:t>BOOKING A TAXI</a:t>
            </a:r>
          </a:p>
        </p:txBody>
      </p:sp>
      <p:sp>
        <p:nvSpPr>
          <p:cNvPr id="4" name="Footer Placeholder 3">
            <a:extLst>
              <a:ext uri="{FF2B5EF4-FFF2-40B4-BE49-F238E27FC236}">
                <a16:creationId xmlns:a16="http://schemas.microsoft.com/office/drawing/2014/main" id="{71EF1800-51B4-48D9-BCB5-6FA1ABCFB2CD}"/>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0276F700-06F1-41EE-8FB2-7A96C037C423}"/>
              </a:ext>
            </a:extLst>
          </p:cNvPr>
          <p:cNvSpPr>
            <a:spLocks noGrp="1"/>
          </p:cNvSpPr>
          <p:nvPr>
            <p:ph type="sldNum" sz="quarter" idx="12"/>
          </p:nvPr>
        </p:nvSpPr>
        <p:spPr/>
        <p:txBody>
          <a:bodyPr>
            <a:normAutofit lnSpcReduction="10000"/>
          </a:bodyPr>
          <a:lstStyle/>
          <a:p>
            <a:fld id="{76D070C3-7D2B-45D9-95D8-45634C278955}" type="slidenum">
              <a:rPr lang="en-IN" smtClean="0"/>
              <a:t>30</a:t>
            </a:fld>
            <a:endParaRPr lang="en-IN"/>
          </a:p>
        </p:txBody>
      </p:sp>
    </p:spTree>
    <p:extLst>
      <p:ext uri="{BB962C8B-B14F-4D97-AF65-F5344CB8AC3E}">
        <p14:creationId xmlns:p14="http://schemas.microsoft.com/office/powerpoint/2010/main" val="23680766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B31A6-6932-49EC-A5A4-CEA138645752}"/>
              </a:ext>
            </a:extLst>
          </p:cNvPr>
          <p:cNvSpPr>
            <a:spLocks noGrp="1"/>
          </p:cNvSpPr>
          <p:nvPr>
            <p:ph type="title"/>
          </p:nvPr>
        </p:nvSpPr>
        <p:spPr/>
        <p:txBody>
          <a:bodyPr/>
          <a:lstStyle/>
          <a:p>
            <a:r>
              <a:rPr lang="en-IN" dirty="0"/>
              <a:t>Defining a taxi</a:t>
            </a:r>
          </a:p>
        </p:txBody>
      </p:sp>
      <p:sp>
        <p:nvSpPr>
          <p:cNvPr id="3" name="Content Placeholder 2">
            <a:extLst>
              <a:ext uri="{FF2B5EF4-FFF2-40B4-BE49-F238E27FC236}">
                <a16:creationId xmlns:a16="http://schemas.microsoft.com/office/drawing/2014/main" id="{5CCDD75C-6C8E-4C68-B4BB-47BC7A18BCD8}"/>
              </a:ext>
            </a:extLst>
          </p:cNvPr>
          <p:cNvSpPr>
            <a:spLocks noGrp="1"/>
          </p:cNvSpPr>
          <p:nvPr>
            <p:ph idx="1"/>
          </p:nvPr>
        </p:nvSpPr>
        <p:spPr>
          <a:xfrm>
            <a:off x="1261872" y="1828800"/>
            <a:ext cx="5220208" cy="4351337"/>
          </a:xfrm>
        </p:spPr>
        <p:txBody>
          <a:bodyPr/>
          <a:lstStyle/>
          <a:p>
            <a:r>
              <a:rPr lang="en-IN" dirty="0"/>
              <a:t>We use Object Oriented Programming(OOP) to create a taxi class that contains the following information about the taxi:</a:t>
            </a:r>
          </a:p>
          <a:p>
            <a:pPr lvl="1"/>
            <a:r>
              <a:rPr lang="en-IN" dirty="0"/>
              <a:t>The taxi number: A unique 4 digit number.</a:t>
            </a:r>
          </a:p>
          <a:p>
            <a:pPr lvl="1"/>
            <a:r>
              <a:rPr lang="en-IN" dirty="0"/>
              <a:t>The location of the taxi. </a:t>
            </a:r>
            <a:r>
              <a:rPr lang="en-IN" dirty="0" err="1"/>
              <a:t>Eg</a:t>
            </a:r>
            <a:r>
              <a:rPr lang="en-IN" dirty="0"/>
              <a:t>- </a:t>
            </a:r>
            <a:r>
              <a:rPr lang="en-IN" dirty="0" err="1"/>
              <a:t>Phoolbagan</a:t>
            </a:r>
            <a:r>
              <a:rPr lang="en-IN" dirty="0"/>
              <a:t>, Rajarhat, etc</a:t>
            </a:r>
          </a:p>
          <a:p>
            <a:pPr lvl="1"/>
            <a:r>
              <a:rPr lang="en-IN" dirty="0"/>
              <a:t>The geographical coordinates of the location.</a:t>
            </a:r>
          </a:p>
          <a:p>
            <a:pPr lvl="1"/>
            <a:r>
              <a:rPr lang="en-IN" dirty="0"/>
              <a:t>The area in which the taxi falls </a:t>
            </a:r>
            <a:r>
              <a:rPr lang="en-IN" dirty="0" err="1"/>
              <a:t>i.e</a:t>
            </a:r>
            <a:r>
              <a:rPr lang="en-IN" dirty="0"/>
              <a:t> the cluster label. </a:t>
            </a:r>
          </a:p>
          <a:p>
            <a:r>
              <a:rPr lang="en-IN" dirty="0"/>
              <a:t>The key of the taxi refers to its index which is used in keeping count of the taxis.</a:t>
            </a:r>
          </a:p>
        </p:txBody>
      </p:sp>
      <p:pic>
        <p:nvPicPr>
          <p:cNvPr id="5" name="Picture 4">
            <a:extLst>
              <a:ext uri="{FF2B5EF4-FFF2-40B4-BE49-F238E27FC236}">
                <a16:creationId xmlns:a16="http://schemas.microsoft.com/office/drawing/2014/main" id="{C12135D8-0C80-4B37-918A-1B0FFB3B242E}"/>
              </a:ext>
            </a:extLst>
          </p:cNvPr>
          <p:cNvPicPr>
            <a:picLocks noChangeAspect="1"/>
          </p:cNvPicPr>
          <p:nvPr/>
        </p:nvPicPr>
        <p:blipFill rotWithShape="1">
          <a:blip r:embed="rId2"/>
          <a:srcRect l="14417" t="43408" r="55167" b="36740"/>
          <a:stretch/>
        </p:blipFill>
        <p:spPr>
          <a:xfrm>
            <a:off x="6685280" y="2043588"/>
            <a:ext cx="4358754" cy="1960880"/>
          </a:xfrm>
          <a:prstGeom prst="rect">
            <a:avLst/>
          </a:prstGeom>
          <a:ln>
            <a:noFill/>
          </a:ln>
          <a:effectLst>
            <a:outerShdw blurRad="292100" dist="139700" dir="2700000" algn="tl" rotWithShape="0">
              <a:srgbClr val="333333">
                <a:alpha val="65000"/>
              </a:srgbClr>
            </a:outerShdw>
          </a:effectLst>
        </p:spPr>
      </p:pic>
      <p:sp>
        <p:nvSpPr>
          <p:cNvPr id="6" name="Footer Placeholder 5">
            <a:extLst>
              <a:ext uri="{FF2B5EF4-FFF2-40B4-BE49-F238E27FC236}">
                <a16:creationId xmlns:a16="http://schemas.microsoft.com/office/drawing/2014/main" id="{26672534-AB14-4119-8BC8-40BD9BDB6D6F}"/>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DAA826CB-A5CD-4B26-B40C-2407EBEFF06F}"/>
              </a:ext>
            </a:extLst>
          </p:cNvPr>
          <p:cNvSpPr>
            <a:spLocks noGrp="1"/>
          </p:cNvSpPr>
          <p:nvPr>
            <p:ph type="sldNum" sz="quarter" idx="12"/>
          </p:nvPr>
        </p:nvSpPr>
        <p:spPr/>
        <p:txBody>
          <a:bodyPr>
            <a:normAutofit lnSpcReduction="10000"/>
          </a:bodyPr>
          <a:lstStyle/>
          <a:p>
            <a:fld id="{76D070C3-7D2B-45D9-95D8-45634C278955}" type="slidenum">
              <a:rPr lang="en-IN" smtClean="0"/>
              <a:t>31</a:t>
            </a:fld>
            <a:endParaRPr lang="en-IN"/>
          </a:p>
        </p:txBody>
      </p:sp>
    </p:spTree>
    <p:extLst>
      <p:ext uri="{BB962C8B-B14F-4D97-AF65-F5344CB8AC3E}">
        <p14:creationId xmlns:p14="http://schemas.microsoft.com/office/powerpoint/2010/main" val="11115357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5F567-0186-4FB3-858F-0B245D4BFC47}"/>
              </a:ext>
            </a:extLst>
          </p:cNvPr>
          <p:cNvSpPr>
            <a:spLocks noGrp="1"/>
          </p:cNvSpPr>
          <p:nvPr>
            <p:ph type="title"/>
          </p:nvPr>
        </p:nvSpPr>
        <p:spPr>
          <a:xfrm>
            <a:off x="497840" y="365760"/>
            <a:ext cx="10456672" cy="1325562"/>
          </a:xfrm>
        </p:spPr>
        <p:txBody>
          <a:bodyPr/>
          <a:lstStyle/>
          <a:p>
            <a:r>
              <a:rPr lang="en-IN" dirty="0"/>
              <a:t>Make the taxis</a:t>
            </a:r>
          </a:p>
        </p:txBody>
      </p:sp>
      <p:sp>
        <p:nvSpPr>
          <p:cNvPr id="3" name="Content Placeholder 2">
            <a:extLst>
              <a:ext uri="{FF2B5EF4-FFF2-40B4-BE49-F238E27FC236}">
                <a16:creationId xmlns:a16="http://schemas.microsoft.com/office/drawing/2014/main" id="{E172FDE4-A9EF-4AA5-92EE-1CFAC84ECE93}"/>
              </a:ext>
            </a:extLst>
          </p:cNvPr>
          <p:cNvSpPr>
            <a:spLocks noGrp="1"/>
          </p:cNvSpPr>
          <p:nvPr>
            <p:ph idx="1"/>
          </p:nvPr>
        </p:nvSpPr>
        <p:spPr>
          <a:xfrm>
            <a:off x="406400" y="1828801"/>
            <a:ext cx="10861040" cy="2296159"/>
          </a:xfrm>
        </p:spPr>
        <p:txBody>
          <a:bodyPr>
            <a:normAutofit fontScale="92500"/>
          </a:bodyPr>
          <a:lstStyle/>
          <a:p>
            <a:r>
              <a:rPr lang="en-IN" dirty="0"/>
              <a:t>We create a function </a:t>
            </a:r>
            <a:r>
              <a:rPr lang="en-IN" dirty="0" err="1"/>
              <a:t>make_taxis</a:t>
            </a:r>
            <a:r>
              <a:rPr lang="en-IN" dirty="0"/>
              <a:t>(n) which takes in an integer parameter n and creates n taxi objects.</a:t>
            </a:r>
          </a:p>
          <a:p>
            <a:r>
              <a:rPr lang="en-IN" dirty="0"/>
              <a:t>It creates a number list which contains ‘n’ random 4-digit numbers which will be used to allocate the taxi number.</a:t>
            </a:r>
          </a:p>
          <a:p>
            <a:r>
              <a:rPr lang="en-IN" dirty="0"/>
              <a:t>It creates an index list of ‘n’ elements which has random integers in the range (0,len-1) where </a:t>
            </a:r>
            <a:r>
              <a:rPr lang="en-IN" dirty="0" err="1"/>
              <a:t>len</a:t>
            </a:r>
            <a:r>
              <a:rPr lang="en-IN" dirty="0"/>
              <a:t> is the size of our dataset. This list is required to allocate random locations to the taxis based on the index.</a:t>
            </a:r>
          </a:p>
          <a:p>
            <a:r>
              <a:rPr lang="en-IN" dirty="0"/>
              <a:t>It returns a list of taxi objects.</a:t>
            </a:r>
          </a:p>
        </p:txBody>
      </p:sp>
      <p:pic>
        <p:nvPicPr>
          <p:cNvPr id="5" name="Picture 4">
            <a:extLst>
              <a:ext uri="{FF2B5EF4-FFF2-40B4-BE49-F238E27FC236}">
                <a16:creationId xmlns:a16="http://schemas.microsoft.com/office/drawing/2014/main" id="{D3248AE0-7E99-4F7C-8099-875F85437B68}"/>
              </a:ext>
            </a:extLst>
          </p:cNvPr>
          <p:cNvPicPr>
            <a:picLocks noChangeAspect="1"/>
          </p:cNvPicPr>
          <p:nvPr/>
        </p:nvPicPr>
        <p:blipFill rotWithShape="1">
          <a:blip r:embed="rId2"/>
          <a:srcRect l="14667" t="36296" r="37333" b="50000"/>
          <a:stretch/>
        </p:blipFill>
        <p:spPr>
          <a:xfrm>
            <a:off x="782319" y="4262438"/>
            <a:ext cx="9646169" cy="1549081"/>
          </a:xfrm>
          <a:prstGeom prst="rect">
            <a:avLst/>
          </a:prstGeom>
          <a:ln>
            <a:noFill/>
          </a:ln>
          <a:effectLst>
            <a:outerShdw blurRad="292100" dist="139700" dir="2700000" algn="tl" rotWithShape="0">
              <a:srgbClr val="333333">
                <a:alpha val="65000"/>
              </a:srgbClr>
            </a:outerShdw>
          </a:effectLst>
        </p:spPr>
      </p:pic>
      <p:sp>
        <p:nvSpPr>
          <p:cNvPr id="6" name="Footer Placeholder 5">
            <a:extLst>
              <a:ext uri="{FF2B5EF4-FFF2-40B4-BE49-F238E27FC236}">
                <a16:creationId xmlns:a16="http://schemas.microsoft.com/office/drawing/2014/main" id="{4BD4ED63-8244-42AD-B612-28A923684190}"/>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EDE348B4-814D-4FD0-8D8D-53BE86959865}"/>
              </a:ext>
            </a:extLst>
          </p:cNvPr>
          <p:cNvSpPr>
            <a:spLocks noGrp="1"/>
          </p:cNvSpPr>
          <p:nvPr>
            <p:ph type="sldNum" sz="quarter" idx="12"/>
          </p:nvPr>
        </p:nvSpPr>
        <p:spPr/>
        <p:txBody>
          <a:bodyPr>
            <a:normAutofit lnSpcReduction="10000"/>
          </a:bodyPr>
          <a:lstStyle/>
          <a:p>
            <a:fld id="{76D070C3-7D2B-45D9-95D8-45634C278955}" type="slidenum">
              <a:rPr lang="en-IN" smtClean="0"/>
              <a:t>32</a:t>
            </a:fld>
            <a:endParaRPr lang="en-IN"/>
          </a:p>
        </p:txBody>
      </p:sp>
    </p:spTree>
    <p:extLst>
      <p:ext uri="{BB962C8B-B14F-4D97-AF65-F5344CB8AC3E}">
        <p14:creationId xmlns:p14="http://schemas.microsoft.com/office/powerpoint/2010/main" val="109444766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C41C6-49B8-41D3-9ACF-7B7F3C8FDCEF}"/>
              </a:ext>
            </a:extLst>
          </p:cNvPr>
          <p:cNvSpPr>
            <a:spLocks noGrp="1"/>
          </p:cNvSpPr>
          <p:nvPr>
            <p:ph type="title"/>
          </p:nvPr>
        </p:nvSpPr>
        <p:spPr>
          <a:xfrm>
            <a:off x="276352" y="-139541"/>
            <a:ext cx="9692640" cy="1325562"/>
          </a:xfrm>
        </p:spPr>
        <p:txBody>
          <a:bodyPr/>
          <a:lstStyle/>
          <a:p>
            <a:r>
              <a:rPr lang="en-IN" dirty="0"/>
              <a:t>Asking for the users location</a:t>
            </a:r>
          </a:p>
        </p:txBody>
      </p:sp>
      <p:sp>
        <p:nvSpPr>
          <p:cNvPr id="3" name="Content Placeholder 2">
            <a:extLst>
              <a:ext uri="{FF2B5EF4-FFF2-40B4-BE49-F238E27FC236}">
                <a16:creationId xmlns:a16="http://schemas.microsoft.com/office/drawing/2014/main" id="{1AB33B83-997B-4F56-826A-D0E47F6DC4FA}"/>
              </a:ext>
            </a:extLst>
          </p:cNvPr>
          <p:cNvSpPr>
            <a:spLocks noGrp="1"/>
          </p:cNvSpPr>
          <p:nvPr>
            <p:ph idx="1"/>
          </p:nvPr>
        </p:nvSpPr>
        <p:spPr>
          <a:xfrm>
            <a:off x="276352" y="1253331"/>
            <a:ext cx="10787888" cy="4351337"/>
          </a:xfrm>
        </p:spPr>
        <p:txBody>
          <a:bodyPr>
            <a:normAutofit/>
          </a:bodyPr>
          <a:lstStyle/>
          <a:p>
            <a:r>
              <a:rPr lang="en-IN" sz="1600" dirty="0"/>
              <a:t>We make a function “</a:t>
            </a:r>
            <a:r>
              <a:rPr lang="en-IN" sz="1600" dirty="0" err="1"/>
              <a:t>ask_location</a:t>
            </a:r>
            <a:r>
              <a:rPr lang="en-IN" sz="1600" dirty="0"/>
              <a:t>()” which has a parameter location. So once the user inputs the location string, it is sent as an argument to this function which takes the string, sends it to Google Maps, retrieves the latitude and longitude of the location and stores them in variables ‘</a:t>
            </a:r>
            <a:r>
              <a:rPr lang="en-IN" sz="1600" dirty="0" err="1"/>
              <a:t>lat</a:t>
            </a:r>
            <a:r>
              <a:rPr lang="en-IN" sz="1600" dirty="0"/>
              <a:t>’ and ‘</a:t>
            </a:r>
            <a:r>
              <a:rPr lang="en-IN" sz="1600" dirty="0" err="1"/>
              <a:t>lon</a:t>
            </a:r>
            <a:r>
              <a:rPr lang="en-IN" sz="1600" dirty="0"/>
              <a:t>’ respectively.</a:t>
            </a:r>
          </a:p>
          <a:p>
            <a:r>
              <a:rPr lang="en-IN" sz="1600" dirty="0"/>
              <a:t>The </a:t>
            </a:r>
            <a:r>
              <a:rPr lang="en-IN" sz="1600" dirty="0" err="1"/>
              <a:t>lat</a:t>
            </a:r>
            <a:r>
              <a:rPr lang="en-IN" sz="1600" dirty="0"/>
              <a:t> and </a:t>
            </a:r>
            <a:r>
              <a:rPr lang="en-IN" sz="1600" dirty="0" err="1"/>
              <a:t>lon</a:t>
            </a:r>
            <a:r>
              <a:rPr lang="en-IN" sz="1600" dirty="0"/>
              <a:t> are stored as a tuple in ‘</a:t>
            </a:r>
            <a:r>
              <a:rPr lang="en-IN" sz="1600" dirty="0" err="1"/>
              <a:t>arr</a:t>
            </a:r>
            <a:r>
              <a:rPr lang="en-IN" sz="1600" dirty="0"/>
              <a:t>’ and the label variable stores the predicted cluster number of the location.</a:t>
            </a:r>
          </a:p>
          <a:p>
            <a:r>
              <a:rPr lang="en-IN" sz="1600" dirty="0"/>
              <a:t>The function returns the tuple containing the coordinates and the cluster label of the location.</a:t>
            </a:r>
          </a:p>
        </p:txBody>
      </p:sp>
      <p:pic>
        <p:nvPicPr>
          <p:cNvPr id="5" name="Picture 4">
            <a:extLst>
              <a:ext uri="{FF2B5EF4-FFF2-40B4-BE49-F238E27FC236}">
                <a16:creationId xmlns:a16="http://schemas.microsoft.com/office/drawing/2014/main" id="{A33C3652-8AE0-4728-A195-AC1CC5355914}"/>
              </a:ext>
            </a:extLst>
          </p:cNvPr>
          <p:cNvPicPr>
            <a:picLocks noChangeAspect="1"/>
          </p:cNvPicPr>
          <p:nvPr/>
        </p:nvPicPr>
        <p:blipFill rotWithShape="1">
          <a:blip r:embed="rId2"/>
          <a:srcRect l="14667" t="30815" r="51334" b="30666"/>
          <a:stretch/>
        </p:blipFill>
        <p:spPr>
          <a:xfrm>
            <a:off x="2956560" y="3429000"/>
            <a:ext cx="4977837" cy="2961642"/>
          </a:xfrm>
          <a:prstGeom prst="rect">
            <a:avLst/>
          </a:prstGeom>
          <a:ln>
            <a:noFill/>
          </a:ln>
          <a:effectLst>
            <a:outerShdw blurRad="292100" dist="139700" dir="2700000" algn="tl" rotWithShape="0">
              <a:srgbClr val="333333">
                <a:alpha val="65000"/>
              </a:srgbClr>
            </a:outerShdw>
          </a:effectLst>
        </p:spPr>
      </p:pic>
      <p:sp>
        <p:nvSpPr>
          <p:cNvPr id="6" name="Footer Placeholder 5">
            <a:extLst>
              <a:ext uri="{FF2B5EF4-FFF2-40B4-BE49-F238E27FC236}">
                <a16:creationId xmlns:a16="http://schemas.microsoft.com/office/drawing/2014/main" id="{8DD2F75D-2872-4C08-8FB2-46BA7BE11D34}"/>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3B9D386A-E993-4829-84DA-0F7DE5C91B1F}"/>
              </a:ext>
            </a:extLst>
          </p:cNvPr>
          <p:cNvSpPr>
            <a:spLocks noGrp="1"/>
          </p:cNvSpPr>
          <p:nvPr>
            <p:ph type="sldNum" sz="quarter" idx="12"/>
          </p:nvPr>
        </p:nvSpPr>
        <p:spPr/>
        <p:txBody>
          <a:bodyPr>
            <a:normAutofit lnSpcReduction="10000"/>
          </a:bodyPr>
          <a:lstStyle/>
          <a:p>
            <a:fld id="{76D070C3-7D2B-45D9-95D8-45634C278955}" type="slidenum">
              <a:rPr lang="en-IN" smtClean="0"/>
              <a:t>33</a:t>
            </a:fld>
            <a:endParaRPr lang="en-IN"/>
          </a:p>
        </p:txBody>
      </p:sp>
    </p:spTree>
    <p:extLst>
      <p:ext uri="{BB962C8B-B14F-4D97-AF65-F5344CB8AC3E}">
        <p14:creationId xmlns:p14="http://schemas.microsoft.com/office/powerpoint/2010/main" val="16303973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2A52A-FC80-47EB-8BCA-DE2ED73290C0}"/>
              </a:ext>
            </a:extLst>
          </p:cNvPr>
          <p:cNvSpPr>
            <a:spLocks noGrp="1"/>
          </p:cNvSpPr>
          <p:nvPr>
            <p:ph type="title"/>
          </p:nvPr>
        </p:nvSpPr>
        <p:spPr/>
        <p:txBody>
          <a:bodyPr/>
          <a:lstStyle/>
          <a:p>
            <a:r>
              <a:rPr lang="en-IN" dirty="0"/>
              <a:t>Getting the coordinates of a location</a:t>
            </a:r>
          </a:p>
        </p:txBody>
      </p:sp>
      <p:sp>
        <p:nvSpPr>
          <p:cNvPr id="3" name="Content Placeholder 2">
            <a:extLst>
              <a:ext uri="{FF2B5EF4-FFF2-40B4-BE49-F238E27FC236}">
                <a16:creationId xmlns:a16="http://schemas.microsoft.com/office/drawing/2014/main" id="{8C5EE5A8-CFFD-4452-BDAF-EC71BBDC9FC8}"/>
              </a:ext>
            </a:extLst>
          </p:cNvPr>
          <p:cNvSpPr>
            <a:spLocks noGrp="1"/>
          </p:cNvSpPr>
          <p:nvPr>
            <p:ph idx="1"/>
          </p:nvPr>
        </p:nvSpPr>
        <p:spPr/>
        <p:txBody>
          <a:bodyPr/>
          <a:lstStyle/>
          <a:p>
            <a:r>
              <a:rPr lang="en-IN" dirty="0"/>
              <a:t>The function </a:t>
            </a:r>
            <a:r>
              <a:rPr lang="en-IN" dirty="0" err="1"/>
              <a:t>get_coor</a:t>
            </a:r>
            <a:r>
              <a:rPr lang="en-IN" dirty="0"/>
              <a:t>() takes in the name of the inputted location as an argument and returns the latitudes and </a:t>
            </a:r>
            <a:r>
              <a:rPr lang="en-IN" dirty="0" err="1"/>
              <a:t>longitues</a:t>
            </a:r>
            <a:r>
              <a:rPr lang="en-IN" dirty="0"/>
              <a:t> of that location as received from the Google Map API as a tuple.</a:t>
            </a:r>
          </a:p>
        </p:txBody>
      </p:sp>
      <p:pic>
        <p:nvPicPr>
          <p:cNvPr id="5" name="Picture 4">
            <a:extLst>
              <a:ext uri="{FF2B5EF4-FFF2-40B4-BE49-F238E27FC236}">
                <a16:creationId xmlns:a16="http://schemas.microsoft.com/office/drawing/2014/main" id="{6FB6DC43-C510-4247-B8AA-96BEDC885E32}"/>
              </a:ext>
            </a:extLst>
          </p:cNvPr>
          <p:cNvPicPr>
            <a:picLocks noChangeAspect="1"/>
          </p:cNvPicPr>
          <p:nvPr/>
        </p:nvPicPr>
        <p:blipFill rotWithShape="1">
          <a:blip r:embed="rId2"/>
          <a:srcRect l="14500" t="34815" r="48333" b="38815"/>
          <a:stretch/>
        </p:blipFill>
        <p:spPr>
          <a:xfrm>
            <a:off x="1576832" y="3100227"/>
            <a:ext cx="6266688" cy="2501055"/>
          </a:xfrm>
          <a:prstGeom prst="rect">
            <a:avLst/>
          </a:prstGeom>
          <a:ln>
            <a:noFill/>
          </a:ln>
          <a:effectLst>
            <a:outerShdw blurRad="292100" dist="139700" dir="2700000" algn="tl" rotWithShape="0">
              <a:srgbClr val="333333">
                <a:alpha val="65000"/>
              </a:srgbClr>
            </a:outerShdw>
          </a:effectLst>
        </p:spPr>
      </p:pic>
      <p:sp>
        <p:nvSpPr>
          <p:cNvPr id="6" name="Footer Placeholder 5">
            <a:extLst>
              <a:ext uri="{FF2B5EF4-FFF2-40B4-BE49-F238E27FC236}">
                <a16:creationId xmlns:a16="http://schemas.microsoft.com/office/drawing/2014/main" id="{70DF6B57-7434-4B3D-B560-E8756CA0985D}"/>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23118567-3505-4D07-919D-EBB9625BE081}"/>
              </a:ext>
            </a:extLst>
          </p:cNvPr>
          <p:cNvSpPr>
            <a:spLocks noGrp="1"/>
          </p:cNvSpPr>
          <p:nvPr>
            <p:ph type="sldNum" sz="quarter" idx="12"/>
          </p:nvPr>
        </p:nvSpPr>
        <p:spPr/>
        <p:txBody>
          <a:bodyPr>
            <a:normAutofit lnSpcReduction="10000"/>
          </a:bodyPr>
          <a:lstStyle/>
          <a:p>
            <a:fld id="{76D070C3-7D2B-45D9-95D8-45634C278955}" type="slidenum">
              <a:rPr lang="en-IN" smtClean="0"/>
              <a:t>34</a:t>
            </a:fld>
            <a:endParaRPr lang="en-IN"/>
          </a:p>
        </p:txBody>
      </p:sp>
    </p:spTree>
    <p:extLst>
      <p:ext uri="{BB962C8B-B14F-4D97-AF65-F5344CB8AC3E}">
        <p14:creationId xmlns:p14="http://schemas.microsoft.com/office/powerpoint/2010/main" val="7940132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53B0B-9A8E-4D1E-BE77-E16EDF8DF2BF}"/>
              </a:ext>
            </a:extLst>
          </p:cNvPr>
          <p:cNvSpPr>
            <a:spLocks noGrp="1"/>
          </p:cNvSpPr>
          <p:nvPr>
            <p:ph type="title"/>
          </p:nvPr>
        </p:nvSpPr>
        <p:spPr>
          <a:xfrm>
            <a:off x="325120" y="-96678"/>
            <a:ext cx="9460992" cy="1325562"/>
          </a:xfrm>
        </p:spPr>
        <p:txBody>
          <a:bodyPr/>
          <a:lstStyle/>
          <a:p>
            <a:r>
              <a:rPr lang="en-IN" dirty="0"/>
              <a:t>Computing distance and time</a:t>
            </a:r>
          </a:p>
        </p:txBody>
      </p:sp>
      <p:sp>
        <p:nvSpPr>
          <p:cNvPr id="3" name="Content Placeholder 2">
            <a:extLst>
              <a:ext uri="{FF2B5EF4-FFF2-40B4-BE49-F238E27FC236}">
                <a16:creationId xmlns:a16="http://schemas.microsoft.com/office/drawing/2014/main" id="{9E1897BB-9AE8-4575-B513-90A5A56DDE87}"/>
              </a:ext>
            </a:extLst>
          </p:cNvPr>
          <p:cNvSpPr>
            <a:spLocks noGrp="1"/>
          </p:cNvSpPr>
          <p:nvPr>
            <p:ph idx="1"/>
          </p:nvPr>
        </p:nvSpPr>
        <p:spPr>
          <a:xfrm>
            <a:off x="325120" y="1432560"/>
            <a:ext cx="10952480" cy="4351337"/>
          </a:xfrm>
        </p:spPr>
        <p:txBody>
          <a:bodyPr/>
          <a:lstStyle/>
          <a:p>
            <a:r>
              <a:rPr lang="en-IN" dirty="0"/>
              <a:t>We make two functions which compute the distance between two locations and which computes the estimated time required to move from one location to another based on traffic conditions.</a:t>
            </a:r>
          </a:p>
          <a:p>
            <a:r>
              <a:rPr lang="en-IN" dirty="0"/>
              <a:t>The </a:t>
            </a:r>
            <a:r>
              <a:rPr lang="en-IN" dirty="0" err="1"/>
              <a:t>compute_distance</a:t>
            </a:r>
            <a:r>
              <a:rPr lang="en-IN" dirty="0"/>
              <a:t>() function takes two arguments x and y which are the locations between which we want to compute the distance. It returns the geographical distance between those two locations in </a:t>
            </a:r>
            <a:r>
              <a:rPr lang="en-IN" dirty="0" err="1"/>
              <a:t>kilometers</a:t>
            </a:r>
            <a:r>
              <a:rPr lang="en-IN" dirty="0"/>
              <a:t>.</a:t>
            </a:r>
          </a:p>
          <a:p>
            <a:r>
              <a:rPr lang="en-IN" dirty="0"/>
              <a:t>The </a:t>
            </a:r>
            <a:r>
              <a:rPr lang="en-IN" dirty="0" err="1"/>
              <a:t>compute_time</a:t>
            </a:r>
            <a:r>
              <a:rPr lang="en-IN" dirty="0"/>
              <a:t>() function also takes the similar two arguments x and y of two locations. The ‘duration’ key in the distance matrix </a:t>
            </a:r>
            <a:r>
              <a:rPr lang="en-IN" dirty="0" err="1"/>
              <a:t>api</a:t>
            </a:r>
            <a:r>
              <a:rPr lang="en-IN" dirty="0"/>
              <a:t> returns time taken in seconds which we convert to minutes before returning the time in minutes.</a:t>
            </a:r>
          </a:p>
        </p:txBody>
      </p:sp>
      <p:pic>
        <p:nvPicPr>
          <p:cNvPr id="5" name="Picture 4">
            <a:extLst>
              <a:ext uri="{FF2B5EF4-FFF2-40B4-BE49-F238E27FC236}">
                <a16:creationId xmlns:a16="http://schemas.microsoft.com/office/drawing/2014/main" id="{99607133-6888-4EA8-B54E-C8385418EA98}"/>
              </a:ext>
            </a:extLst>
          </p:cNvPr>
          <p:cNvPicPr>
            <a:picLocks noChangeAspect="1"/>
          </p:cNvPicPr>
          <p:nvPr/>
        </p:nvPicPr>
        <p:blipFill rotWithShape="1">
          <a:blip r:embed="rId2"/>
          <a:srcRect l="14417" t="41394" r="26833" b="36889"/>
          <a:stretch/>
        </p:blipFill>
        <p:spPr>
          <a:xfrm>
            <a:off x="325120" y="4267200"/>
            <a:ext cx="10505440" cy="2184400"/>
          </a:xfrm>
          <a:prstGeom prst="rect">
            <a:avLst/>
          </a:prstGeom>
          <a:ln>
            <a:noFill/>
          </a:ln>
          <a:effectLst>
            <a:outerShdw blurRad="292100" dist="139700" dir="2700000" algn="tl" rotWithShape="0">
              <a:srgbClr val="333333">
                <a:alpha val="65000"/>
              </a:srgbClr>
            </a:outerShdw>
          </a:effectLst>
        </p:spPr>
      </p:pic>
      <p:sp>
        <p:nvSpPr>
          <p:cNvPr id="6" name="Footer Placeholder 5">
            <a:extLst>
              <a:ext uri="{FF2B5EF4-FFF2-40B4-BE49-F238E27FC236}">
                <a16:creationId xmlns:a16="http://schemas.microsoft.com/office/drawing/2014/main" id="{85F9D665-FA91-4B00-881A-1087B74D2315}"/>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F551A75F-E55E-4E66-BCBA-B293B334C9C0}"/>
              </a:ext>
            </a:extLst>
          </p:cNvPr>
          <p:cNvSpPr>
            <a:spLocks noGrp="1"/>
          </p:cNvSpPr>
          <p:nvPr>
            <p:ph type="sldNum" sz="quarter" idx="12"/>
          </p:nvPr>
        </p:nvSpPr>
        <p:spPr/>
        <p:txBody>
          <a:bodyPr>
            <a:normAutofit lnSpcReduction="10000"/>
          </a:bodyPr>
          <a:lstStyle/>
          <a:p>
            <a:fld id="{76D070C3-7D2B-45D9-95D8-45634C278955}" type="slidenum">
              <a:rPr lang="en-IN" smtClean="0"/>
              <a:t>35</a:t>
            </a:fld>
            <a:endParaRPr lang="en-IN"/>
          </a:p>
        </p:txBody>
      </p:sp>
    </p:spTree>
    <p:extLst>
      <p:ext uri="{BB962C8B-B14F-4D97-AF65-F5344CB8AC3E}">
        <p14:creationId xmlns:p14="http://schemas.microsoft.com/office/powerpoint/2010/main" val="23367021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D7956-4DDB-40EC-BA2E-353028008925}"/>
              </a:ext>
            </a:extLst>
          </p:cNvPr>
          <p:cNvSpPr>
            <a:spLocks noGrp="1"/>
          </p:cNvSpPr>
          <p:nvPr>
            <p:ph type="title"/>
          </p:nvPr>
        </p:nvSpPr>
        <p:spPr/>
        <p:txBody>
          <a:bodyPr/>
          <a:lstStyle/>
          <a:p>
            <a:r>
              <a:rPr lang="en-IN" dirty="0"/>
              <a:t>Allocating a taxi - 1</a:t>
            </a:r>
          </a:p>
        </p:txBody>
      </p:sp>
      <p:sp>
        <p:nvSpPr>
          <p:cNvPr id="3" name="Content Placeholder 2">
            <a:extLst>
              <a:ext uri="{FF2B5EF4-FFF2-40B4-BE49-F238E27FC236}">
                <a16:creationId xmlns:a16="http://schemas.microsoft.com/office/drawing/2014/main" id="{ACF60889-3F89-4C2B-B5B7-1F915C6F2FBC}"/>
              </a:ext>
            </a:extLst>
          </p:cNvPr>
          <p:cNvSpPr>
            <a:spLocks noGrp="1"/>
          </p:cNvSpPr>
          <p:nvPr>
            <p:ph idx="1"/>
          </p:nvPr>
        </p:nvSpPr>
        <p:spPr/>
        <p:txBody>
          <a:bodyPr/>
          <a:lstStyle/>
          <a:p>
            <a:r>
              <a:rPr lang="en-IN" dirty="0"/>
              <a:t>This is perhaps the heart of our simulation code wherein on the basis of the location inputted by the user, we allocate a taxi to the user.</a:t>
            </a:r>
          </a:p>
          <a:p>
            <a:r>
              <a:rPr lang="en-IN" dirty="0"/>
              <a:t>The parameters of this </a:t>
            </a:r>
            <a:r>
              <a:rPr lang="en-IN" dirty="0" err="1"/>
              <a:t>allocate_taxi</a:t>
            </a:r>
            <a:r>
              <a:rPr lang="en-IN" dirty="0"/>
              <a:t>() function includes:</a:t>
            </a:r>
          </a:p>
          <a:p>
            <a:pPr lvl="1"/>
            <a:r>
              <a:rPr lang="en-IN" dirty="0"/>
              <a:t>The list ‘taxis’ which will be returned once we call the </a:t>
            </a:r>
            <a:r>
              <a:rPr lang="en-IN" dirty="0" err="1"/>
              <a:t>make_taxis</a:t>
            </a:r>
            <a:r>
              <a:rPr lang="en-IN" dirty="0"/>
              <a:t>() function.</a:t>
            </a:r>
          </a:p>
          <a:p>
            <a:pPr lvl="1"/>
            <a:r>
              <a:rPr lang="en-IN" dirty="0"/>
              <a:t>The location coordinates of the user’s inputted location.</a:t>
            </a:r>
          </a:p>
          <a:p>
            <a:pPr lvl="1"/>
            <a:r>
              <a:rPr lang="en-IN" dirty="0"/>
              <a:t>The cluster label of the user’s inputted location.</a:t>
            </a:r>
          </a:p>
          <a:p>
            <a:r>
              <a:rPr lang="en-IN" dirty="0"/>
              <a:t>It creates a new list which stores the taxis, the location of which fall in the same cluster as the location of the user input.</a:t>
            </a:r>
          </a:p>
          <a:p>
            <a:r>
              <a:rPr lang="en-IN" dirty="0"/>
              <a:t>This is used to reduce the sample space for the searching the minimum distance.</a:t>
            </a:r>
          </a:p>
        </p:txBody>
      </p:sp>
      <p:sp>
        <p:nvSpPr>
          <p:cNvPr id="4" name="Footer Placeholder 3">
            <a:extLst>
              <a:ext uri="{FF2B5EF4-FFF2-40B4-BE49-F238E27FC236}">
                <a16:creationId xmlns:a16="http://schemas.microsoft.com/office/drawing/2014/main" id="{3060AF89-E799-40E7-AAD5-E1AD2BCC6907}"/>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A1ADF662-16C1-410C-A456-25285A8683D5}"/>
              </a:ext>
            </a:extLst>
          </p:cNvPr>
          <p:cNvSpPr>
            <a:spLocks noGrp="1"/>
          </p:cNvSpPr>
          <p:nvPr>
            <p:ph type="sldNum" sz="quarter" idx="12"/>
          </p:nvPr>
        </p:nvSpPr>
        <p:spPr/>
        <p:txBody>
          <a:bodyPr>
            <a:normAutofit lnSpcReduction="10000"/>
          </a:bodyPr>
          <a:lstStyle/>
          <a:p>
            <a:fld id="{76D070C3-7D2B-45D9-95D8-45634C278955}" type="slidenum">
              <a:rPr lang="en-IN" smtClean="0"/>
              <a:t>36</a:t>
            </a:fld>
            <a:endParaRPr lang="en-IN"/>
          </a:p>
        </p:txBody>
      </p:sp>
    </p:spTree>
    <p:extLst>
      <p:ext uri="{BB962C8B-B14F-4D97-AF65-F5344CB8AC3E}">
        <p14:creationId xmlns:p14="http://schemas.microsoft.com/office/powerpoint/2010/main" val="38895864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84E26-8ECD-4C9D-95D2-0604CC556286}"/>
              </a:ext>
            </a:extLst>
          </p:cNvPr>
          <p:cNvSpPr>
            <a:spLocks noGrp="1"/>
          </p:cNvSpPr>
          <p:nvPr>
            <p:ph type="title"/>
          </p:nvPr>
        </p:nvSpPr>
        <p:spPr>
          <a:xfrm>
            <a:off x="276352" y="15082"/>
            <a:ext cx="9692640" cy="1325562"/>
          </a:xfrm>
        </p:spPr>
        <p:txBody>
          <a:bodyPr/>
          <a:lstStyle/>
          <a:p>
            <a:r>
              <a:rPr lang="en-IN" dirty="0"/>
              <a:t>Allocating a taxi - 2</a:t>
            </a:r>
          </a:p>
        </p:txBody>
      </p:sp>
      <p:sp>
        <p:nvSpPr>
          <p:cNvPr id="3" name="Content Placeholder 2">
            <a:extLst>
              <a:ext uri="{FF2B5EF4-FFF2-40B4-BE49-F238E27FC236}">
                <a16:creationId xmlns:a16="http://schemas.microsoft.com/office/drawing/2014/main" id="{C3D2D3BD-DCE0-43CB-921F-0A1273DCE70C}"/>
              </a:ext>
            </a:extLst>
          </p:cNvPr>
          <p:cNvSpPr>
            <a:spLocks noGrp="1"/>
          </p:cNvSpPr>
          <p:nvPr>
            <p:ph idx="1"/>
          </p:nvPr>
        </p:nvSpPr>
        <p:spPr>
          <a:xfrm>
            <a:off x="276352" y="1412240"/>
            <a:ext cx="8595360" cy="4351337"/>
          </a:xfrm>
        </p:spPr>
        <p:txBody>
          <a:bodyPr>
            <a:normAutofit/>
          </a:bodyPr>
          <a:lstStyle/>
          <a:p>
            <a:r>
              <a:rPr lang="en-IN" sz="1600" dirty="0"/>
              <a:t>After it creates the new list ‘</a:t>
            </a:r>
            <a:r>
              <a:rPr lang="en-IN" sz="1600" dirty="0" err="1"/>
              <a:t>taxis_in_area</a:t>
            </a:r>
            <a:r>
              <a:rPr lang="en-IN" sz="1600" dirty="0"/>
              <a:t>’, it parses through the list and calculates the distance of each of the taxi from the user inputted location. </a:t>
            </a:r>
          </a:p>
          <a:p>
            <a:r>
              <a:rPr lang="en-IN" sz="1600" dirty="0"/>
              <a:t>The function returns :</a:t>
            </a:r>
          </a:p>
          <a:p>
            <a:pPr lvl="1"/>
            <a:r>
              <a:rPr lang="en-IN" dirty="0"/>
              <a:t>One taxi object whose distance from the inputted location is minimum.</a:t>
            </a:r>
          </a:p>
          <a:p>
            <a:pPr lvl="1"/>
            <a:r>
              <a:rPr lang="en-IN" dirty="0"/>
              <a:t>The list of taxis falling inside area. This will be used as cache and for later visualisations.</a:t>
            </a:r>
          </a:p>
        </p:txBody>
      </p:sp>
      <p:pic>
        <p:nvPicPr>
          <p:cNvPr id="5" name="Picture 4">
            <a:extLst>
              <a:ext uri="{FF2B5EF4-FFF2-40B4-BE49-F238E27FC236}">
                <a16:creationId xmlns:a16="http://schemas.microsoft.com/office/drawing/2014/main" id="{509569CB-9F41-4A2D-8EC9-9E86D8625918}"/>
              </a:ext>
            </a:extLst>
          </p:cNvPr>
          <p:cNvPicPr>
            <a:picLocks noChangeAspect="1"/>
          </p:cNvPicPr>
          <p:nvPr/>
        </p:nvPicPr>
        <p:blipFill rotWithShape="1">
          <a:blip r:embed="rId2"/>
          <a:srcRect l="14667" t="33333" r="42167" b="23703"/>
          <a:stretch/>
        </p:blipFill>
        <p:spPr>
          <a:xfrm>
            <a:off x="3327861" y="3286760"/>
            <a:ext cx="5536278" cy="3099461"/>
          </a:xfrm>
          <a:prstGeom prst="rect">
            <a:avLst/>
          </a:prstGeom>
          <a:ln>
            <a:noFill/>
          </a:ln>
          <a:effectLst>
            <a:outerShdw blurRad="292100" dist="139700" dir="2700000" algn="tl" rotWithShape="0">
              <a:srgbClr val="333333">
                <a:alpha val="65000"/>
              </a:srgbClr>
            </a:outerShdw>
          </a:effectLst>
        </p:spPr>
      </p:pic>
      <p:sp>
        <p:nvSpPr>
          <p:cNvPr id="6" name="Footer Placeholder 5">
            <a:extLst>
              <a:ext uri="{FF2B5EF4-FFF2-40B4-BE49-F238E27FC236}">
                <a16:creationId xmlns:a16="http://schemas.microsoft.com/office/drawing/2014/main" id="{0326FC84-954D-4571-AC61-BEF017C67820}"/>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31041C61-FC64-4C7F-ADE8-75C77ACC999A}"/>
              </a:ext>
            </a:extLst>
          </p:cNvPr>
          <p:cNvSpPr>
            <a:spLocks noGrp="1"/>
          </p:cNvSpPr>
          <p:nvPr>
            <p:ph type="sldNum" sz="quarter" idx="12"/>
          </p:nvPr>
        </p:nvSpPr>
        <p:spPr/>
        <p:txBody>
          <a:bodyPr>
            <a:normAutofit lnSpcReduction="10000"/>
          </a:bodyPr>
          <a:lstStyle/>
          <a:p>
            <a:fld id="{76D070C3-7D2B-45D9-95D8-45634C278955}" type="slidenum">
              <a:rPr lang="en-IN" smtClean="0"/>
              <a:t>37</a:t>
            </a:fld>
            <a:endParaRPr lang="en-IN"/>
          </a:p>
        </p:txBody>
      </p:sp>
    </p:spTree>
    <p:extLst>
      <p:ext uri="{BB962C8B-B14F-4D97-AF65-F5344CB8AC3E}">
        <p14:creationId xmlns:p14="http://schemas.microsoft.com/office/powerpoint/2010/main" val="49873396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0E6DE-16CE-416D-AF71-D1E7A9CBC638}"/>
              </a:ext>
            </a:extLst>
          </p:cNvPr>
          <p:cNvSpPr>
            <a:spLocks noGrp="1"/>
          </p:cNvSpPr>
          <p:nvPr>
            <p:ph type="title"/>
          </p:nvPr>
        </p:nvSpPr>
        <p:spPr/>
        <p:txBody>
          <a:bodyPr/>
          <a:lstStyle/>
          <a:p>
            <a:r>
              <a:rPr lang="en-IN" dirty="0"/>
              <a:t>RUNDOWN-3</a:t>
            </a:r>
          </a:p>
        </p:txBody>
      </p:sp>
      <p:sp>
        <p:nvSpPr>
          <p:cNvPr id="3" name="Text Placeholder 2">
            <a:extLst>
              <a:ext uri="{FF2B5EF4-FFF2-40B4-BE49-F238E27FC236}">
                <a16:creationId xmlns:a16="http://schemas.microsoft.com/office/drawing/2014/main" id="{E0088870-3BCD-45DA-8F18-4DB23A1381FF}"/>
              </a:ext>
            </a:extLst>
          </p:cNvPr>
          <p:cNvSpPr>
            <a:spLocks noGrp="1"/>
          </p:cNvSpPr>
          <p:nvPr>
            <p:ph type="body" idx="1"/>
          </p:nvPr>
        </p:nvSpPr>
        <p:spPr/>
        <p:txBody>
          <a:bodyPr/>
          <a:lstStyle/>
          <a:p>
            <a:r>
              <a:rPr lang="en-IN" dirty="0"/>
              <a:t>CALCULATING THE FARE</a:t>
            </a:r>
          </a:p>
        </p:txBody>
      </p:sp>
      <p:sp>
        <p:nvSpPr>
          <p:cNvPr id="4" name="Footer Placeholder 3">
            <a:extLst>
              <a:ext uri="{FF2B5EF4-FFF2-40B4-BE49-F238E27FC236}">
                <a16:creationId xmlns:a16="http://schemas.microsoft.com/office/drawing/2014/main" id="{387C2D84-8A4A-4019-8381-0A6A015EC01B}"/>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5E5F69CA-E124-45A1-8937-6C2D36B98193}"/>
              </a:ext>
            </a:extLst>
          </p:cNvPr>
          <p:cNvSpPr>
            <a:spLocks noGrp="1"/>
          </p:cNvSpPr>
          <p:nvPr>
            <p:ph type="sldNum" sz="quarter" idx="12"/>
          </p:nvPr>
        </p:nvSpPr>
        <p:spPr/>
        <p:txBody>
          <a:bodyPr>
            <a:normAutofit lnSpcReduction="10000"/>
          </a:bodyPr>
          <a:lstStyle/>
          <a:p>
            <a:fld id="{76D070C3-7D2B-45D9-95D8-45634C278955}" type="slidenum">
              <a:rPr lang="en-IN" smtClean="0"/>
              <a:t>38</a:t>
            </a:fld>
            <a:endParaRPr lang="en-IN"/>
          </a:p>
        </p:txBody>
      </p:sp>
    </p:spTree>
    <p:extLst>
      <p:ext uri="{BB962C8B-B14F-4D97-AF65-F5344CB8AC3E}">
        <p14:creationId xmlns:p14="http://schemas.microsoft.com/office/powerpoint/2010/main" val="36893818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EFEF8-E95E-4961-AD33-B3C2533DF620}"/>
              </a:ext>
            </a:extLst>
          </p:cNvPr>
          <p:cNvSpPr>
            <a:spLocks noGrp="1"/>
          </p:cNvSpPr>
          <p:nvPr>
            <p:ph type="title"/>
          </p:nvPr>
        </p:nvSpPr>
        <p:spPr>
          <a:xfrm>
            <a:off x="256032" y="0"/>
            <a:ext cx="9692640" cy="1325562"/>
          </a:xfrm>
        </p:spPr>
        <p:txBody>
          <a:bodyPr/>
          <a:lstStyle/>
          <a:p>
            <a:r>
              <a:rPr lang="en-IN" dirty="0"/>
              <a:t>Rate calculation</a:t>
            </a:r>
          </a:p>
        </p:txBody>
      </p:sp>
      <p:sp>
        <p:nvSpPr>
          <p:cNvPr id="3" name="Content Placeholder 2">
            <a:extLst>
              <a:ext uri="{FF2B5EF4-FFF2-40B4-BE49-F238E27FC236}">
                <a16:creationId xmlns:a16="http://schemas.microsoft.com/office/drawing/2014/main" id="{86D2E16F-1066-4966-8A6E-B70C9F6C03BC}"/>
              </a:ext>
            </a:extLst>
          </p:cNvPr>
          <p:cNvSpPr>
            <a:spLocks noGrp="1"/>
          </p:cNvSpPr>
          <p:nvPr>
            <p:ph idx="1"/>
          </p:nvPr>
        </p:nvSpPr>
        <p:spPr>
          <a:xfrm>
            <a:off x="256032" y="1427162"/>
            <a:ext cx="5372608" cy="5004118"/>
          </a:xfrm>
        </p:spPr>
        <p:txBody>
          <a:bodyPr/>
          <a:lstStyle/>
          <a:p>
            <a:r>
              <a:rPr lang="en-IN" dirty="0"/>
              <a:t>Below provided is a picture taken from Uber’s website as to how they calculate fares for their trips. From this image it is clear that 3 factors have to be taken into account while calculating the fare:</a:t>
            </a:r>
          </a:p>
          <a:p>
            <a:pPr lvl="1"/>
            <a:r>
              <a:rPr lang="en-IN" dirty="0"/>
              <a:t>The time of day</a:t>
            </a:r>
          </a:p>
          <a:p>
            <a:pPr lvl="1"/>
            <a:r>
              <a:rPr lang="en-IN" dirty="0"/>
              <a:t>The distance between pickup and destination</a:t>
            </a:r>
          </a:p>
          <a:p>
            <a:pPr lvl="1"/>
            <a:r>
              <a:rPr lang="en-IN" dirty="0"/>
              <a:t>The time taken to traverse that distance</a:t>
            </a:r>
          </a:p>
          <a:p>
            <a:r>
              <a:rPr lang="en-IN" dirty="0"/>
              <a:t>For Kolkata:</a:t>
            </a:r>
          </a:p>
          <a:p>
            <a:pPr lvl="1"/>
            <a:r>
              <a:rPr lang="en-IN" dirty="0"/>
              <a:t>Day: Rs.25 for first 2 km and then Rs.13 per extra km plus Rs.1 per 5 minute of transit time</a:t>
            </a:r>
          </a:p>
          <a:p>
            <a:pPr lvl="1"/>
            <a:r>
              <a:rPr lang="en-IN" dirty="0"/>
              <a:t>Night: Rs.25 for first 2 km and then Rs.19.5 per extra km plus Rs.1 per 5 minute of transit time</a:t>
            </a:r>
          </a:p>
          <a:p>
            <a:pPr lvl="1"/>
            <a:endParaRPr lang="en-IN" dirty="0"/>
          </a:p>
        </p:txBody>
      </p:sp>
      <p:pic>
        <p:nvPicPr>
          <p:cNvPr id="5" name="Picture 4">
            <a:extLst>
              <a:ext uri="{FF2B5EF4-FFF2-40B4-BE49-F238E27FC236}">
                <a16:creationId xmlns:a16="http://schemas.microsoft.com/office/drawing/2014/main" id="{CC68267A-179D-4268-890C-E2887EB770D9}"/>
              </a:ext>
            </a:extLst>
          </p:cNvPr>
          <p:cNvPicPr>
            <a:picLocks noChangeAspect="1"/>
          </p:cNvPicPr>
          <p:nvPr/>
        </p:nvPicPr>
        <p:blipFill rotWithShape="1">
          <a:blip r:embed="rId2"/>
          <a:srcRect l="3137" t="15741" r="27851" b="16890"/>
          <a:stretch/>
        </p:blipFill>
        <p:spPr>
          <a:xfrm>
            <a:off x="6807200" y="280777"/>
            <a:ext cx="2976879" cy="6296445"/>
          </a:xfrm>
          <a:prstGeom prst="rect">
            <a:avLst/>
          </a:prstGeom>
          <a:ln>
            <a:noFill/>
          </a:ln>
          <a:effectLst>
            <a:outerShdw blurRad="292100" dist="139700" dir="2700000" algn="tl" rotWithShape="0">
              <a:srgbClr val="333333">
                <a:alpha val="65000"/>
              </a:srgbClr>
            </a:outerShdw>
          </a:effectLst>
        </p:spPr>
      </p:pic>
      <p:sp>
        <p:nvSpPr>
          <p:cNvPr id="6" name="Footer Placeholder 5">
            <a:extLst>
              <a:ext uri="{FF2B5EF4-FFF2-40B4-BE49-F238E27FC236}">
                <a16:creationId xmlns:a16="http://schemas.microsoft.com/office/drawing/2014/main" id="{01457B40-E05C-43E9-99D1-D9BBB523D601}"/>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B42EEDB1-BBB0-4C50-80A8-FCC9627AFC4D}"/>
              </a:ext>
            </a:extLst>
          </p:cNvPr>
          <p:cNvSpPr>
            <a:spLocks noGrp="1"/>
          </p:cNvSpPr>
          <p:nvPr>
            <p:ph type="sldNum" sz="quarter" idx="12"/>
          </p:nvPr>
        </p:nvSpPr>
        <p:spPr/>
        <p:txBody>
          <a:bodyPr>
            <a:normAutofit lnSpcReduction="10000"/>
          </a:bodyPr>
          <a:lstStyle/>
          <a:p>
            <a:fld id="{76D070C3-7D2B-45D9-95D8-45634C278955}" type="slidenum">
              <a:rPr lang="en-IN" smtClean="0"/>
              <a:t>39</a:t>
            </a:fld>
            <a:endParaRPr lang="en-IN"/>
          </a:p>
        </p:txBody>
      </p:sp>
    </p:spTree>
    <p:extLst>
      <p:ext uri="{BB962C8B-B14F-4D97-AF65-F5344CB8AC3E}">
        <p14:creationId xmlns:p14="http://schemas.microsoft.com/office/powerpoint/2010/main" val="768914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E36CA-4C95-4A10-AD9B-2522256FB77D}"/>
              </a:ext>
            </a:extLst>
          </p:cNvPr>
          <p:cNvSpPr>
            <a:spLocks noGrp="1"/>
          </p:cNvSpPr>
          <p:nvPr>
            <p:ph type="title"/>
          </p:nvPr>
        </p:nvSpPr>
        <p:spPr/>
        <p:txBody>
          <a:bodyPr/>
          <a:lstStyle/>
          <a:p>
            <a:r>
              <a:rPr lang="en-IN" dirty="0"/>
              <a:t>Overview</a:t>
            </a:r>
          </a:p>
        </p:txBody>
      </p:sp>
      <p:sp>
        <p:nvSpPr>
          <p:cNvPr id="3" name="Content Placeholder 2">
            <a:extLst>
              <a:ext uri="{FF2B5EF4-FFF2-40B4-BE49-F238E27FC236}">
                <a16:creationId xmlns:a16="http://schemas.microsoft.com/office/drawing/2014/main" id="{843A8828-A432-4145-B9F2-86B72C1568E5}"/>
              </a:ext>
            </a:extLst>
          </p:cNvPr>
          <p:cNvSpPr>
            <a:spLocks noGrp="1"/>
          </p:cNvSpPr>
          <p:nvPr>
            <p:ph idx="1"/>
          </p:nvPr>
        </p:nvSpPr>
        <p:spPr/>
        <p:txBody>
          <a:bodyPr>
            <a:normAutofit lnSpcReduction="10000"/>
          </a:bodyPr>
          <a:lstStyle/>
          <a:p>
            <a:pPr>
              <a:lnSpc>
                <a:spcPct val="150000"/>
              </a:lnSpc>
            </a:pPr>
            <a:r>
              <a:rPr lang="en-IN" dirty="0"/>
              <a:t>Our implementation makes heavy use of the </a:t>
            </a:r>
            <a:r>
              <a:rPr lang="en-IN" dirty="0">
                <a:solidFill>
                  <a:srgbClr val="0070C0"/>
                </a:solidFill>
              </a:rPr>
              <a:t>Google cloud </a:t>
            </a:r>
            <a:r>
              <a:rPr lang="en-IN" dirty="0"/>
              <a:t>and</a:t>
            </a:r>
            <a:r>
              <a:rPr lang="en-IN" dirty="0">
                <a:solidFill>
                  <a:srgbClr val="0070C0"/>
                </a:solidFill>
              </a:rPr>
              <a:t> Google maps APIs </a:t>
            </a:r>
            <a:r>
              <a:rPr lang="en-IN" dirty="0"/>
              <a:t>that google have made accessible to all thereby creating a vast database that can be accessed by all to create all kinds of innovations. The Google APIs are used by the booking apps themselves and that just goes to show how robust and trustworthy their resources are. </a:t>
            </a:r>
          </a:p>
          <a:p>
            <a:pPr>
              <a:lnSpc>
                <a:spcPct val="150000"/>
              </a:lnSpc>
            </a:pPr>
            <a:r>
              <a:rPr lang="en-IN" dirty="0"/>
              <a:t>Our implementation also includes a </a:t>
            </a:r>
            <a:r>
              <a:rPr lang="en-IN" dirty="0">
                <a:solidFill>
                  <a:srgbClr val="0070C0"/>
                </a:solidFill>
              </a:rPr>
              <a:t>Machine learning algorithm </a:t>
            </a:r>
            <a:r>
              <a:rPr lang="en-IN" dirty="0"/>
              <a:t>called </a:t>
            </a:r>
            <a:r>
              <a:rPr lang="en-IN" dirty="0" err="1">
                <a:solidFill>
                  <a:srgbClr val="0070C0"/>
                </a:solidFill>
              </a:rPr>
              <a:t>Kmeans</a:t>
            </a:r>
            <a:r>
              <a:rPr lang="en-IN" dirty="0">
                <a:solidFill>
                  <a:srgbClr val="0070C0"/>
                </a:solidFill>
              </a:rPr>
              <a:t> clustering </a:t>
            </a:r>
            <a:r>
              <a:rPr lang="en-IN" dirty="0"/>
              <a:t>which is very widely used for clustering techniques. We have used it to cluster locations on the basis of which our taxi allotments take place. It has been dealt with much more closely in a later section of this presentation.</a:t>
            </a:r>
          </a:p>
        </p:txBody>
      </p:sp>
      <p:sp>
        <p:nvSpPr>
          <p:cNvPr id="4" name="Footer Placeholder 3">
            <a:extLst>
              <a:ext uri="{FF2B5EF4-FFF2-40B4-BE49-F238E27FC236}">
                <a16:creationId xmlns:a16="http://schemas.microsoft.com/office/drawing/2014/main" id="{2B77415A-147A-4BBB-8818-97797F7AB9B0}"/>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2B521C9F-7752-4329-90B5-CB18DBF4C7FC}"/>
              </a:ext>
            </a:extLst>
          </p:cNvPr>
          <p:cNvSpPr>
            <a:spLocks noGrp="1"/>
          </p:cNvSpPr>
          <p:nvPr>
            <p:ph type="sldNum" sz="quarter" idx="12"/>
          </p:nvPr>
        </p:nvSpPr>
        <p:spPr/>
        <p:txBody>
          <a:bodyPr>
            <a:normAutofit lnSpcReduction="10000"/>
          </a:bodyPr>
          <a:lstStyle/>
          <a:p>
            <a:fld id="{76D070C3-7D2B-45D9-95D8-45634C278955}" type="slidenum">
              <a:rPr lang="en-IN" smtClean="0"/>
              <a:t>4</a:t>
            </a:fld>
            <a:endParaRPr lang="en-IN"/>
          </a:p>
        </p:txBody>
      </p:sp>
    </p:spTree>
    <p:extLst>
      <p:ext uri="{BB962C8B-B14F-4D97-AF65-F5344CB8AC3E}">
        <p14:creationId xmlns:p14="http://schemas.microsoft.com/office/powerpoint/2010/main" val="5941980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51CEF-F2D7-42AE-AB52-F155FF3E26AB}"/>
              </a:ext>
            </a:extLst>
          </p:cNvPr>
          <p:cNvSpPr>
            <a:spLocks noGrp="1"/>
          </p:cNvSpPr>
          <p:nvPr>
            <p:ph type="title"/>
          </p:nvPr>
        </p:nvSpPr>
        <p:spPr>
          <a:xfrm>
            <a:off x="256032" y="15082"/>
            <a:ext cx="9692640" cy="1325562"/>
          </a:xfrm>
        </p:spPr>
        <p:txBody>
          <a:bodyPr/>
          <a:lstStyle/>
          <a:p>
            <a:r>
              <a:rPr lang="en-IN" dirty="0"/>
              <a:t>Calculation of bill</a:t>
            </a:r>
          </a:p>
        </p:txBody>
      </p:sp>
      <p:sp>
        <p:nvSpPr>
          <p:cNvPr id="3" name="Content Placeholder 2">
            <a:extLst>
              <a:ext uri="{FF2B5EF4-FFF2-40B4-BE49-F238E27FC236}">
                <a16:creationId xmlns:a16="http://schemas.microsoft.com/office/drawing/2014/main" id="{97AA419E-0FFC-42DE-9FA2-9BA9F83DBB9C}"/>
              </a:ext>
            </a:extLst>
          </p:cNvPr>
          <p:cNvSpPr>
            <a:spLocks noGrp="1"/>
          </p:cNvSpPr>
          <p:nvPr>
            <p:ph idx="1"/>
          </p:nvPr>
        </p:nvSpPr>
        <p:spPr>
          <a:xfrm>
            <a:off x="256032" y="1422400"/>
            <a:ext cx="4671568" cy="4351337"/>
          </a:xfrm>
        </p:spPr>
        <p:txBody>
          <a:bodyPr/>
          <a:lstStyle/>
          <a:p>
            <a:pPr algn="just"/>
            <a:r>
              <a:rPr lang="en-IN" dirty="0"/>
              <a:t>The function </a:t>
            </a:r>
            <a:r>
              <a:rPr lang="en-IN" dirty="0" err="1"/>
              <a:t>compute_fare</a:t>
            </a:r>
            <a:r>
              <a:rPr lang="en-IN" dirty="0"/>
              <a:t>() takes in the arguments x and y which are the locations of pickup and destination.</a:t>
            </a:r>
          </a:p>
          <a:p>
            <a:pPr algn="just"/>
            <a:r>
              <a:rPr lang="en-IN" dirty="0"/>
              <a:t>We first get the time at which the user is booking. If it is after 6pm, it is considered night.</a:t>
            </a:r>
          </a:p>
          <a:p>
            <a:pPr algn="just"/>
            <a:r>
              <a:rPr lang="en-IN" dirty="0"/>
              <a:t>According to the time of the day, we calculate the transit time first and then the fare according to the rates previously discussed.</a:t>
            </a:r>
          </a:p>
          <a:p>
            <a:pPr algn="just"/>
            <a:r>
              <a:rPr lang="en-IN" dirty="0"/>
              <a:t>The function returns a float value fare which is the bill for the ride.</a:t>
            </a:r>
          </a:p>
          <a:p>
            <a:endParaRPr lang="en-IN" dirty="0"/>
          </a:p>
        </p:txBody>
      </p:sp>
      <p:pic>
        <p:nvPicPr>
          <p:cNvPr id="5" name="Picture 4">
            <a:extLst>
              <a:ext uri="{FF2B5EF4-FFF2-40B4-BE49-F238E27FC236}">
                <a16:creationId xmlns:a16="http://schemas.microsoft.com/office/drawing/2014/main" id="{F841F835-2AC9-40CD-9B77-94FCE7CBF3DC}"/>
              </a:ext>
            </a:extLst>
          </p:cNvPr>
          <p:cNvPicPr>
            <a:picLocks noChangeAspect="1"/>
          </p:cNvPicPr>
          <p:nvPr/>
        </p:nvPicPr>
        <p:blipFill rotWithShape="1">
          <a:blip r:embed="rId2"/>
          <a:srcRect l="14584" t="37778" r="52166" b="22518"/>
          <a:stretch/>
        </p:blipFill>
        <p:spPr>
          <a:xfrm>
            <a:off x="5533345" y="965200"/>
            <a:ext cx="5290605" cy="3911600"/>
          </a:xfrm>
          <a:prstGeom prst="rect">
            <a:avLst/>
          </a:prstGeom>
          <a:ln>
            <a:noFill/>
          </a:ln>
          <a:effectLst>
            <a:outerShdw blurRad="292100" dist="139700" dir="2700000" algn="tl" rotWithShape="0">
              <a:srgbClr val="333333">
                <a:alpha val="65000"/>
              </a:srgbClr>
            </a:outerShdw>
          </a:effectLst>
        </p:spPr>
      </p:pic>
      <p:sp>
        <p:nvSpPr>
          <p:cNvPr id="6" name="Footer Placeholder 5">
            <a:extLst>
              <a:ext uri="{FF2B5EF4-FFF2-40B4-BE49-F238E27FC236}">
                <a16:creationId xmlns:a16="http://schemas.microsoft.com/office/drawing/2014/main" id="{44100A27-6D03-4E1C-918F-9BCDC4BDBB95}"/>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D684368C-761D-4469-BC28-D420F51B32F7}"/>
              </a:ext>
            </a:extLst>
          </p:cNvPr>
          <p:cNvSpPr>
            <a:spLocks noGrp="1"/>
          </p:cNvSpPr>
          <p:nvPr>
            <p:ph type="sldNum" sz="quarter" idx="12"/>
          </p:nvPr>
        </p:nvSpPr>
        <p:spPr/>
        <p:txBody>
          <a:bodyPr>
            <a:normAutofit lnSpcReduction="10000"/>
          </a:bodyPr>
          <a:lstStyle/>
          <a:p>
            <a:fld id="{76D070C3-7D2B-45D9-95D8-45634C278955}" type="slidenum">
              <a:rPr lang="en-IN" smtClean="0"/>
              <a:t>40</a:t>
            </a:fld>
            <a:endParaRPr lang="en-IN"/>
          </a:p>
        </p:txBody>
      </p:sp>
    </p:spTree>
    <p:extLst>
      <p:ext uri="{BB962C8B-B14F-4D97-AF65-F5344CB8AC3E}">
        <p14:creationId xmlns:p14="http://schemas.microsoft.com/office/powerpoint/2010/main" val="18166398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F20B4-4E25-4797-A290-72F59D02C467}"/>
              </a:ext>
            </a:extLst>
          </p:cNvPr>
          <p:cNvSpPr>
            <a:spLocks noGrp="1"/>
          </p:cNvSpPr>
          <p:nvPr>
            <p:ph type="title"/>
          </p:nvPr>
        </p:nvSpPr>
        <p:spPr/>
        <p:txBody>
          <a:bodyPr/>
          <a:lstStyle/>
          <a:p>
            <a:r>
              <a:rPr lang="en-IN" dirty="0"/>
              <a:t>RUNDOWN-4</a:t>
            </a:r>
          </a:p>
        </p:txBody>
      </p:sp>
      <p:sp>
        <p:nvSpPr>
          <p:cNvPr id="3" name="Text Placeholder 2">
            <a:extLst>
              <a:ext uri="{FF2B5EF4-FFF2-40B4-BE49-F238E27FC236}">
                <a16:creationId xmlns:a16="http://schemas.microsoft.com/office/drawing/2014/main" id="{A2031CBD-5CB1-4BBE-AC16-3EB27A3F75C4}"/>
              </a:ext>
            </a:extLst>
          </p:cNvPr>
          <p:cNvSpPr>
            <a:spLocks noGrp="1"/>
          </p:cNvSpPr>
          <p:nvPr>
            <p:ph type="body" idx="1"/>
          </p:nvPr>
        </p:nvSpPr>
        <p:spPr/>
        <p:txBody>
          <a:bodyPr/>
          <a:lstStyle/>
          <a:p>
            <a:r>
              <a:rPr lang="en-IN" dirty="0"/>
              <a:t>DRIVER CODE/SIMULATION</a:t>
            </a:r>
          </a:p>
        </p:txBody>
      </p:sp>
      <p:sp>
        <p:nvSpPr>
          <p:cNvPr id="4" name="Footer Placeholder 3">
            <a:extLst>
              <a:ext uri="{FF2B5EF4-FFF2-40B4-BE49-F238E27FC236}">
                <a16:creationId xmlns:a16="http://schemas.microsoft.com/office/drawing/2014/main" id="{0F2A9714-FDCA-4FB1-926E-C47AD25D07CF}"/>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C9297110-9031-45A9-ABAB-E669F07E2A05}"/>
              </a:ext>
            </a:extLst>
          </p:cNvPr>
          <p:cNvSpPr>
            <a:spLocks noGrp="1"/>
          </p:cNvSpPr>
          <p:nvPr>
            <p:ph type="sldNum" sz="quarter" idx="12"/>
          </p:nvPr>
        </p:nvSpPr>
        <p:spPr/>
        <p:txBody>
          <a:bodyPr>
            <a:normAutofit lnSpcReduction="10000"/>
          </a:bodyPr>
          <a:lstStyle/>
          <a:p>
            <a:fld id="{76D070C3-7D2B-45D9-95D8-45634C278955}" type="slidenum">
              <a:rPr lang="en-IN" smtClean="0"/>
              <a:t>41</a:t>
            </a:fld>
            <a:endParaRPr lang="en-IN"/>
          </a:p>
        </p:txBody>
      </p:sp>
    </p:spTree>
    <p:extLst>
      <p:ext uri="{BB962C8B-B14F-4D97-AF65-F5344CB8AC3E}">
        <p14:creationId xmlns:p14="http://schemas.microsoft.com/office/powerpoint/2010/main" val="39643338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EE11A-05E1-448B-AE71-88242C263A15}"/>
              </a:ext>
            </a:extLst>
          </p:cNvPr>
          <p:cNvSpPr>
            <a:spLocks noGrp="1"/>
          </p:cNvSpPr>
          <p:nvPr>
            <p:ph type="title"/>
          </p:nvPr>
        </p:nvSpPr>
        <p:spPr>
          <a:xfrm>
            <a:off x="164592" y="-194945"/>
            <a:ext cx="9692640" cy="1325562"/>
          </a:xfrm>
        </p:spPr>
        <p:txBody>
          <a:bodyPr/>
          <a:lstStyle/>
          <a:p>
            <a:r>
              <a:rPr lang="en-IN" dirty="0"/>
              <a:t>The simulation</a:t>
            </a:r>
          </a:p>
        </p:txBody>
      </p:sp>
      <p:sp>
        <p:nvSpPr>
          <p:cNvPr id="3" name="Content Placeholder 2">
            <a:extLst>
              <a:ext uri="{FF2B5EF4-FFF2-40B4-BE49-F238E27FC236}">
                <a16:creationId xmlns:a16="http://schemas.microsoft.com/office/drawing/2014/main" id="{CC419CFD-E3BF-42D5-8D1F-7C5996B51AE4}"/>
              </a:ext>
            </a:extLst>
          </p:cNvPr>
          <p:cNvSpPr>
            <a:spLocks noGrp="1"/>
          </p:cNvSpPr>
          <p:nvPr>
            <p:ph idx="1"/>
          </p:nvPr>
        </p:nvSpPr>
        <p:spPr>
          <a:xfrm>
            <a:off x="164592" y="1340644"/>
            <a:ext cx="10991088" cy="5049520"/>
          </a:xfrm>
        </p:spPr>
        <p:txBody>
          <a:bodyPr>
            <a:normAutofit fontScale="85000" lnSpcReduction="20000"/>
          </a:bodyPr>
          <a:lstStyle/>
          <a:p>
            <a:pPr marL="342900" indent="-342900">
              <a:lnSpc>
                <a:spcPct val="120000"/>
              </a:lnSpc>
              <a:buFont typeface="+mj-lt"/>
              <a:buAutoNum type="arabicPeriod"/>
            </a:pPr>
            <a:r>
              <a:rPr lang="en-IN" dirty="0"/>
              <a:t>We first ask the user to input their pickup location and their destination.</a:t>
            </a:r>
          </a:p>
          <a:p>
            <a:pPr marL="342900" indent="-342900">
              <a:lnSpc>
                <a:spcPct val="120000"/>
              </a:lnSpc>
              <a:buFont typeface="+mj-lt"/>
              <a:buAutoNum type="arabicPeriod"/>
            </a:pPr>
            <a:r>
              <a:rPr lang="en-IN" dirty="0"/>
              <a:t>We then call the </a:t>
            </a:r>
            <a:r>
              <a:rPr lang="en-IN" dirty="0" err="1"/>
              <a:t>ask_location</a:t>
            </a:r>
            <a:r>
              <a:rPr lang="en-IN" dirty="0"/>
              <a:t>() function to get the coordinates and cluster label of the pickup location.</a:t>
            </a:r>
          </a:p>
          <a:p>
            <a:pPr marL="342900" indent="-342900">
              <a:lnSpc>
                <a:spcPct val="120000"/>
              </a:lnSpc>
              <a:buFont typeface="+mj-lt"/>
              <a:buAutoNum type="arabicPeriod"/>
            </a:pPr>
            <a:r>
              <a:rPr lang="en-IN" dirty="0"/>
              <a:t>We define a variable </a:t>
            </a:r>
            <a:r>
              <a:rPr lang="en-IN" dirty="0" err="1"/>
              <a:t>no_taxis</a:t>
            </a:r>
            <a:r>
              <a:rPr lang="en-IN" dirty="0"/>
              <a:t> and give it the value of the number of taxis we want deployed all over the city. We call the </a:t>
            </a:r>
            <a:r>
              <a:rPr lang="en-IN" dirty="0" err="1"/>
              <a:t>make_taxis</a:t>
            </a:r>
            <a:r>
              <a:rPr lang="en-IN" dirty="0"/>
              <a:t>() function to make the desired number of taxis with randomly allocated numbers and locations.</a:t>
            </a:r>
          </a:p>
          <a:p>
            <a:pPr marL="342900" indent="-342900">
              <a:lnSpc>
                <a:spcPct val="120000"/>
              </a:lnSpc>
              <a:buFont typeface="+mj-lt"/>
              <a:buAutoNum type="arabicPeriod"/>
            </a:pPr>
            <a:r>
              <a:rPr lang="en-IN" dirty="0"/>
              <a:t>We call the </a:t>
            </a:r>
            <a:r>
              <a:rPr lang="en-IN" dirty="0" err="1"/>
              <a:t>allocate_taxis</a:t>
            </a:r>
            <a:r>
              <a:rPr lang="en-IN" dirty="0"/>
              <a:t>() function to get the taxi which is closest to the pickup location in its cluster.</a:t>
            </a:r>
          </a:p>
          <a:p>
            <a:pPr marL="342900" indent="-342900">
              <a:lnSpc>
                <a:spcPct val="120000"/>
              </a:lnSpc>
              <a:buFont typeface="+mj-lt"/>
              <a:buAutoNum type="arabicPeriod"/>
            </a:pPr>
            <a:r>
              <a:rPr lang="en-IN" dirty="0"/>
              <a:t>We then calculate the distance between the pickup and drop location by the </a:t>
            </a:r>
            <a:r>
              <a:rPr lang="en-IN" dirty="0" err="1"/>
              <a:t>compute_dist</a:t>
            </a:r>
            <a:r>
              <a:rPr lang="en-IN" dirty="0"/>
              <a:t>() function</a:t>
            </a:r>
          </a:p>
          <a:p>
            <a:pPr marL="342900" indent="-342900">
              <a:lnSpc>
                <a:spcPct val="120000"/>
              </a:lnSpc>
              <a:buFont typeface="+mj-lt"/>
              <a:buAutoNum type="arabicPeriod"/>
            </a:pPr>
            <a:r>
              <a:rPr lang="en-IN" dirty="0"/>
              <a:t>We calculate the time of transit by calling the </a:t>
            </a:r>
            <a:r>
              <a:rPr lang="en-IN" dirty="0" err="1"/>
              <a:t>compute_time</a:t>
            </a:r>
            <a:r>
              <a:rPr lang="en-IN" dirty="0"/>
              <a:t>() function and passing in the pickup and destination as arguments.</a:t>
            </a:r>
          </a:p>
          <a:p>
            <a:pPr marL="342900" indent="-342900">
              <a:lnSpc>
                <a:spcPct val="120000"/>
              </a:lnSpc>
              <a:buFont typeface="+mj-lt"/>
              <a:buAutoNum type="arabicPeriod"/>
            </a:pPr>
            <a:r>
              <a:rPr lang="en-IN" dirty="0"/>
              <a:t>We calculate the fare for the trip.</a:t>
            </a:r>
          </a:p>
          <a:p>
            <a:pPr marL="342900" indent="-342900">
              <a:lnSpc>
                <a:spcPct val="120000"/>
              </a:lnSpc>
              <a:buFont typeface="+mj-lt"/>
              <a:buAutoNum type="arabicPeriod"/>
            </a:pPr>
            <a:r>
              <a:rPr lang="en-IN" dirty="0"/>
              <a:t>We then display the results that we obtain from the simulation </a:t>
            </a:r>
            <a:r>
              <a:rPr lang="en-IN" dirty="0" err="1"/>
              <a:t>i.e</a:t>
            </a:r>
            <a:r>
              <a:rPr lang="en-IN" dirty="0"/>
              <a:t>:</a:t>
            </a:r>
          </a:p>
          <a:p>
            <a:pPr marL="617220" lvl="1" indent="-342900">
              <a:lnSpc>
                <a:spcPct val="120000"/>
              </a:lnSpc>
              <a:buFont typeface="+mj-lt"/>
              <a:buAutoNum type="arabicPeriod"/>
            </a:pPr>
            <a:r>
              <a:rPr lang="en-IN" dirty="0"/>
              <a:t>The taxi number, time and place from where the taxi is coming to pick up the customer</a:t>
            </a:r>
          </a:p>
          <a:p>
            <a:pPr marL="617220" lvl="1" indent="-342900">
              <a:lnSpc>
                <a:spcPct val="120000"/>
              </a:lnSpc>
              <a:buFont typeface="+mj-lt"/>
              <a:buAutoNum type="arabicPeriod"/>
            </a:pPr>
            <a:r>
              <a:rPr lang="en-IN" dirty="0"/>
              <a:t>The distance to be travelled</a:t>
            </a:r>
          </a:p>
          <a:p>
            <a:pPr marL="617220" lvl="1" indent="-342900">
              <a:lnSpc>
                <a:spcPct val="120000"/>
              </a:lnSpc>
              <a:buFont typeface="+mj-lt"/>
              <a:buAutoNum type="arabicPeriod"/>
            </a:pPr>
            <a:r>
              <a:rPr lang="en-IN" dirty="0"/>
              <a:t>The bill.</a:t>
            </a:r>
          </a:p>
          <a:p>
            <a:pPr marL="617220" lvl="1" indent="-342900">
              <a:lnSpc>
                <a:spcPct val="120000"/>
              </a:lnSpc>
              <a:buFont typeface="+mj-lt"/>
              <a:buAutoNum type="arabicPeriod"/>
            </a:pPr>
            <a:r>
              <a:rPr lang="en-IN" dirty="0"/>
              <a:t>The time required for the transit.</a:t>
            </a:r>
          </a:p>
        </p:txBody>
      </p:sp>
      <p:sp>
        <p:nvSpPr>
          <p:cNvPr id="4" name="Footer Placeholder 3">
            <a:extLst>
              <a:ext uri="{FF2B5EF4-FFF2-40B4-BE49-F238E27FC236}">
                <a16:creationId xmlns:a16="http://schemas.microsoft.com/office/drawing/2014/main" id="{D69173C1-3BF8-4001-A5BA-BBA2E17E2D71}"/>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7775D1F1-47F1-463E-B425-DC68A041D747}"/>
              </a:ext>
            </a:extLst>
          </p:cNvPr>
          <p:cNvSpPr>
            <a:spLocks noGrp="1"/>
          </p:cNvSpPr>
          <p:nvPr>
            <p:ph type="sldNum" sz="quarter" idx="12"/>
          </p:nvPr>
        </p:nvSpPr>
        <p:spPr/>
        <p:txBody>
          <a:bodyPr>
            <a:normAutofit lnSpcReduction="10000"/>
          </a:bodyPr>
          <a:lstStyle/>
          <a:p>
            <a:fld id="{76D070C3-7D2B-45D9-95D8-45634C278955}" type="slidenum">
              <a:rPr lang="en-IN" smtClean="0"/>
              <a:t>42</a:t>
            </a:fld>
            <a:endParaRPr lang="en-IN"/>
          </a:p>
        </p:txBody>
      </p:sp>
    </p:spTree>
    <p:extLst>
      <p:ext uri="{BB962C8B-B14F-4D97-AF65-F5344CB8AC3E}">
        <p14:creationId xmlns:p14="http://schemas.microsoft.com/office/powerpoint/2010/main" val="37959708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FBF4C3-CC98-4396-AD3E-E2FCFE2F14EE}"/>
              </a:ext>
            </a:extLst>
          </p:cNvPr>
          <p:cNvPicPr>
            <a:picLocks noChangeAspect="1"/>
          </p:cNvPicPr>
          <p:nvPr/>
        </p:nvPicPr>
        <p:blipFill rotWithShape="1">
          <a:blip r:embed="rId2"/>
          <a:srcRect l="14500" t="30074" r="10333" b="7407"/>
          <a:stretch/>
        </p:blipFill>
        <p:spPr>
          <a:xfrm>
            <a:off x="782320" y="1645919"/>
            <a:ext cx="9926320" cy="4644021"/>
          </a:xfrm>
          <a:prstGeom prst="rect">
            <a:avLst/>
          </a:prstGeom>
          <a:ln>
            <a:noFill/>
          </a:ln>
          <a:effectLst>
            <a:outerShdw blurRad="292100" dist="139700" dir="2700000" algn="tl" rotWithShape="0">
              <a:srgbClr val="333333">
                <a:alpha val="65000"/>
              </a:srgbClr>
            </a:outerShdw>
          </a:effectLst>
        </p:spPr>
      </p:pic>
      <p:sp>
        <p:nvSpPr>
          <p:cNvPr id="4" name="TextBox 3">
            <a:extLst>
              <a:ext uri="{FF2B5EF4-FFF2-40B4-BE49-F238E27FC236}">
                <a16:creationId xmlns:a16="http://schemas.microsoft.com/office/drawing/2014/main" id="{2F0482A2-C4BA-4670-B6F3-D91B31D6B392}"/>
              </a:ext>
            </a:extLst>
          </p:cNvPr>
          <p:cNvSpPr txBox="1"/>
          <p:nvPr/>
        </p:nvSpPr>
        <p:spPr>
          <a:xfrm>
            <a:off x="711200" y="649340"/>
            <a:ext cx="4836160" cy="769441"/>
          </a:xfrm>
          <a:prstGeom prst="rect">
            <a:avLst/>
          </a:prstGeom>
          <a:noFill/>
        </p:spPr>
        <p:txBody>
          <a:bodyPr wrap="square" rtlCol="0">
            <a:spAutoFit/>
          </a:bodyPr>
          <a:lstStyle/>
          <a:p>
            <a:r>
              <a:rPr lang="en-IN" sz="4400" dirty="0">
                <a:latin typeface="+mj-lt"/>
              </a:rPr>
              <a:t>Simulation Code</a:t>
            </a:r>
          </a:p>
        </p:txBody>
      </p:sp>
      <p:sp>
        <p:nvSpPr>
          <p:cNvPr id="5" name="Footer Placeholder 4">
            <a:extLst>
              <a:ext uri="{FF2B5EF4-FFF2-40B4-BE49-F238E27FC236}">
                <a16:creationId xmlns:a16="http://schemas.microsoft.com/office/drawing/2014/main" id="{C800740B-D657-4F6E-9198-DB14B7EF4562}"/>
              </a:ext>
            </a:extLst>
          </p:cNvPr>
          <p:cNvSpPr>
            <a:spLocks noGrp="1"/>
          </p:cNvSpPr>
          <p:nvPr>
            <p:ph type="ftr" sz="quarter" idx="11"/>
          </p:nvPr>
        </p:nvSpPr>
        <p:spPr/>
        <p:txBody>
          <a:bodyPr/>
          <a:lstStyle/>
          <a:p>
            <a:r>
              <a:rPr lang="en-IN"/>
              <a:t>Pratyay Dutta - Jadavpur University UG2, 2021</a:t>
            </a:r>
          </a:p>
        </p:txBody>
      </p:sp>
      <p:sp>
        <p:nvSpPr>
          <p:cNvPr id="6" name="Slide Number Placeholder 5">
            <a:extLst>
              <a:ext uri="{FF2B5EF4-FFF2-40B4-BE49-F238E27FC236}">
                <a16:creationId xmlns:a16="http://schemas.microsoft.com/office/drawing/2014/main" id="{4B81FA68-294D-4DA2-BC28-DF74A783F15C}"/>
              </a:ext>
            </a:extLst>
          </p:cNvPr>
          <p:cNvSpPr>
            <a:spLocks noGrp="1"/>
          </p:cNvSpPr>
          <p:nvPr>
            <p:ph type="sldNum" sz="quarter" idx="12"/>
          </p:nvPr>
        </p:nvSpPr>
        <p:spPr/>
        <p:txBody>
          <a:bodyPr>
            <a:normAutofit lnSpcReduction="10000"/>
          </a:bodyPr>
          <a:lstStyle/>
          <a:p>
            <a:fld id="{76D070C3-7D2B-45D9-95D8-45634C278955}" type="slidenum">
              <a:rPr lang="en-IN" smtClean="0"/>
              <a:t>43</a:t>
            </a:fld>
            <a:endParaRPr lang="en-IN"/>
          </a:p>
        </p:txBody>
      </p:sp>
    </p:spTree>
    <p:extLst>
      <p:ext uri="{BB962C8B-B14F-4D97-AF65-F5344CB8AC3E}">
        <p14:creationId xmlns:p14="http://schemas.microsoft.com/office/powerpoint/2010/main" val="28590137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21C32-EE2D-4DD7-8B41-2F572D1201B9}"/>
              </a:ext>
            </a:extLst>
          </p:cNvPr>
          <p:cNvSpPr>
            <a:spLocks noGrp="1"/>
          </p:cNvSpPr>
          <p:nvPr>
            <p:ph type="title"/>
          </p:nvPr>
        </p:nvSpPr>
        <p:spPr/>
        <p:txBody>
          <a:bodyPr/>
          <a:lstStyle/>
          <a:p>
            <a:r>
              <a:rPr lang="en-IN" dirty="0"/>
              <a:t>RESULTS</a:t>
            </a:r>
          </a:p>
        </p:txBody>
      </p:sp>
      <p:sp>
        <p:nvSpPr>
          <p:cNvPr id="3" name="Text Placeholder 2">
            <a:extLst>
              <a:ext uri="{FF2B5EF4-FFF2-40B4-BE49-F238E27FC236}">
                <a16:creationId xmlns:a16="http://schemas.microsoft.com/office/drawing/2014/main" id="{A6EABABA-EEB6-477C-BF7F-9A2AD21CCC02}"/>
              </a:ext>
            </a:extLst>
          </p:cNvPr>
          <p:cNvSpPr>
            <a:spLocks noGrp="1"/>
          </p:cNvSpPr>
          <p:nvPr>
            <p:ph type="body" idx="1"/>
          </p:nvPr>
        </p:nvSpPr>
        <p:spPr/>
        <p:txBody>
          <a:bodyPr/>
          <a:lstStyle/>
          <a:p>
            <a:r>
              <a:rPr lang="en-IN" dirty="0"/>
              <a:t>SOME TEST RESULTS OF OUR SIMULATION</a:t>
            </a:r>
          </a:p>
        </p:txBody>
      </p:sp>
      <p:sp>
        <p:nvSpPr>
          <p:cNvPr id="4" name="Footer Placeholder 3">
            <a:extLst>
              <a:ext uri="{FF2B5EF4-FFF2-40B4-BE49-F238E27FC236}">
                <a16:creationId xmlns:a16="http://schemas.microsoft.com/office/drawing/2014/main" id="{051E1CB7-C81D-4101-A255-1583CF8EB459}"/>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3350EA09-D46F-4D82-88E3-56BE29900C16}"/>
              </a:ext>
            </a:extLst>
          </p:cNvPr>
          <p:cNvSpPr>
            <a:spLocks noGrp="1"/>
          </p:cNvSpPr>
          <p:nvPr>
            <p:ph type="sldNum" sz="quarter" idx="12"/>
          </p:nvPr>
        </p:nvSpPr>
        <p:spPr/>
        <p:txBody>
          <a:bodyPr>
            <a:normAutofit lnSpcReduction="10000"/>
          </a:bodyPr>
          <a:lstStyle/>
          <a:p>
            <a:fld id="{76D070C3-7D2B-45D9-95D8-45634C278955}" type="slidenum">
              <a:rPr lang="en-IN" smtClean="0"/>
              <a:t>44</a:t>
            </a:fld>
            <a:endParaRPr lang="en-IN"/>
          </a:p>
        </p:txBody>
      </p:sp>
    </p:spTree>
    <p:extLst>
      <p:ext uri="{BB962C8B-B14F-4D97-AF65-F5344CB8AC3E}">
        <p14:creationId xmlns:p14="http://schemas.microsoft.com/office/powerpoint/2010/main" val="32623742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8244C-5BF0-4857-A6DB-AC2FE0B869D4}"/>
              </a:ext>
            </a:extLst>
          </p:cNvPr>
          <p:cNvSpPr>
            <a:spLocks noGrp="1"/>
          </p:cNvSpPr>
          <p:nvPr>
            <p:ph type="title"/>
          </p:nvPr>
        </p:nvSpPr>
        <p:spPr/>
        <p:txBody>
          <a:bodyPr/>
          <a:lstStyle/>
          <a:p>
            <a:r>
              <a:rPr lang="en-IN" dirty="0"/>
              <a:t>Result -1</a:t>
            </a:r>
          </a:p>
        </p:txBody>
      </p:sp>
      <p:sp>
        <p:nvSpPr>
          <p:cNvPr id="3" name="Content Placeholder 2">
            <a:extLst>
              <a:ext uri="{FF2B5EF4-FFF2-40B4-BE49-F238E27FC236}">
                <a16:creationId xmlns:a16="http://schemas.microsoft.com/office/drawing/2014/main" id="{D5714308-715A-4491-823D-3FB4F0F95069}"/>
              </a:ext>
            </a:extLst>
          </p:cNvPr>
          <p:cNvSpPr>
            <a:spLocks noGrp="1"/>
          </p:cNvSpPr>
          <p:nvPr>
            <p:ph idx="1"/>
          </p:nvPr>
        </p:nvSpPr>
        <p:spPr>
          <a:xfrm>
            <a:off x="1213104" y="1755139"/>
            <a:ext cx="8595360" cy="4351337"/>
          </a:xfrm>
        </p:spPr>
        <p:txBody>
          <a:bodyPr/>
          <a:lstStyle/>
          <a:p>
            <a:pPr marL="0" indent="0">
              <a:buNone/>
            </a:pPr>
            <a:r>
              <a:rPr lang="en-IN" dirty="0"/>
              <a:t>Pickup location - </a:t>
            </a:r>
            <a:r>
              <a:rPr lang="en-IN" dirty="0" err="1"/>
              <a:t>sovabazar</a:t>
            </a:r>
            <a:r>
              <a:rPr lang="en-IN" dirty="0"/>
              <a:t> metro</a:t>
            </a:r>
          </a:p>
          <a:p>
            <a:pPr marL="0" indent="0">
              <a:buNone/>
            </a:pPr>
            <a:r>
              <a:rPr lang="en-IN" dirty="0"/>
              <a:t>Drop location -  </a:t>
            </a:r>
            <a:r>
              <a:rPr lang="en-IN" dirty="0" err="1"/>
              <a:t>chowringhee</a:t>
            </a:r>
            <a:endParaRPr lang="en-IN" dirty="0"/>
          </a:p>
          <a:p>
            <a:pPr marL="0" indent="0">
              <a:buNone/>
            </a:pPr>
            <a:endParaRPr lang="en-IN" dirty="0"/>
          </a:p>
        </p:txBody>
      </p:sp>
      <p:pic>
        <p:nvPicPr>
          <p:cNvPr id="5" name="Picture 4">
            <a:extLst>
              <a:ext uri="{FF2B5EF4-FFF2-40B4-BE49-F238E27FC236}">
                <a16:creationId xmlns:a16="http://schemas.microsoft.com/office/drawing/2014/main" id="{DAAC5EDF-13CF-496C-B18A-F3A9C18F7606}"/>
              </a:ext>
            </a:extLst>
          </p:cNvPr>
          <p:cNvPicPr>
            <a:picLocks noChangeAspect="1"/>
          </p:cNvPicPr>
          <p:nvPr/>
        </p:nvPicPr>
        <p:blipFill rotWithShape="1">
          <a:blip r:embed="rId2"/>
          <a:srcRect l="12667" t="48000" r="36583" b="34222"/>
          <a:stretch/>
        </p:blipFill>
        <p:spPr>
          <a:xfrm>
            <a:off x="509270" y="3159760"/>
            <a:ext cx="10003028" cy="19710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Footer Placeholder 5">
            <a:extLst>
              <a:ext uri="{FF2B5EF4-FFF2-40B4-BE49-F238E27FC236}">
                <a16:creationId xmlns:a16="http://schemas.microsoft.com/office/drawing/2014/main" id="{0C8DE47E-8C7A-4FCE-9892-48C25AC8EF40}"/>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47C5B4D2-4CB9-4C22-BB27-0515A79E7D51}"/>
              </a:ext>
            </a:extLst>
          </p:cNvPr>
          <p:cNvSpPr>
            <a:spLocks noGrp="1"/>
          </p:cNvSpPr>
          <p:nvPr>
            <p:ph type="sldNum" sz="quarter" idx="12"/>
          </p:nvPr>
        </p:nvSpPr>
        <p:spPr/>
        <p:txBody>
          <a:bodyPr>
            <a:normAutofit lnSpcReduction="10000"/>
          </a:bodyPr>
          <a:lstStyle/>
          <a:p>
            <a:fld id="{76D070C3-7D2B-45D9-95D8-45634C278955}" type="slidenum">
              <a:rPr lang="en-IN" smtClean="0"/>
              <a:t>45</a:t>
            </a:fld>
            <a:endParaRPr lang="en-IN"/>
          </a:p>
        </p:txBody>
      </p:sp>
    </p:spTree>
    <p:extLst>
      <p:ext uri="{BB962C8B-B14F-4D97-AF65-F5344CB8AC3E}">
        <p14:creationId xmlns:p14="http://schemas.microsoft.com/office/powerpoint/2010/main" val="39519074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8244C-5BF0-4857-A6DB-AC2FE0B869D4}"/>
              </a:ext>
            </a:extLst>
          </p:cNvPr>
          <p:cNvSpPr>
            <a:spLocks noGrp="1"/>
          </p:cNvSpPr>
          <p:nvPr>
            <p:ph type="title"/>
          </p:nvPr>
        </p:nvSpPr>
        <p:spPr/>
        <p:txBody>
          <a:bodyPr/>
          <a:lstStyle/>
          <a:p>
            <a:r>
              <a:rPr lang="en-IN" dirty="0"/>
              <a:t>Result -2</a:t>
            </a:r>
          </a:p>
        </p:txBody>
      </p:sp>
      <p:sp>
        <p:nvSpPr>
          <p:cNvPr id="3" name="Content Placeholder 2">
            <a:extLst>
              <a:ext uri="{FF2B5EF4-FFF2-40B4-BE49-F238E27FC236}">
                <a16:creationId xmlns:a16="http://schemas.microsoft.com/office/drawing/2014/main" id="{D5714308-715A-4491-823D-3FB4F0F95069}"/>
              </a:ext>
            </a:extLst>
          </p:cNvPr>
          <p:cNvSpPr>
            <a:spLocks noGrp="1"/>
          </p:cNvSpPr>
          <p:nvPr>
            <p:ph idx="1"/>
          </p:nvPr>
        </p:nvSpPr>
        <p:spPr/>
        <p:txBody>
          <a:bodyPr/>
          <a:lstStyle/>
          <a:p>
            <a:pPr marL="0" indent="0">
              <a:buNone/>
            </a:pPr>
            <a:r>
              <a:rPr lang="en-IN" dirty="0"/>
              <a:t>Pickup location – 8B bus stand, </a:t>
            </a:r>
            <a:r>
              <a:rPr lang="en-IN" dirty="0" err="1"/>
              <a:t>jadavpur</a:t>
            </a:r>
            <a:r>
              <a:rPr lang="en-IN" dirty="0"/>
              <a:t> </a:t>
            </a:r>
          </a:p>
          <a:p>
            <a:pPr marL="0" indent="0">
              <a:buNone/>
            </a:pPr>
            <a:r>
              <a:rPr lang="en-IN" dirty="0"/>
              <a:t>Drop location -  lake town</a:t>
            </a:r>
          </a:p>
          <a:p>
            <a:pPr marL="0" indent="0">
              <a:buNone/>
            </a:pPr>
            <a:endParaRPr lang="en-IN" dirty="0"/>
          </a:p>
        </p:txBody>
      </p:sp>
      <p:pic>
        <p:nvPicPr>
          <p:cNvPr id="5" name="Picture 4">
            <a:extLst>
              <a:ext uri="{FF2B5EF4-FFF2-40B4-BE49-F238E27FC236}">
                <a16:creationId xmlns:a16="http://schemas.microsoft.com/office/drawing/2014/main" id="{F25DA453-5F79-4E90-AA2F-E13FCAB9A026}"/>
              </a:ext>
            </a:extLst>
          </p:cNvPr>
          <p:cNvPicPr>
            <a:picLocks noChangeAspect="1"/>
          </p:cNvPicPr>
          <p:nvPr/>
        </p:nvPicPr>
        <p:blipFill rotWithShape="1">
          <a:blip r:embed="rId2"/>
          <a:srcRect l="11333" t="55111" r="35916" b="25560"/>
          <a:stretch/>
        </p:blipFill>
        <p:spPr>
          <a:xfrm>
            <a:off x="605539" y="3159760"/>
            <a:ext cx="9908026" cy="204216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Footer Placeholder 5">
            <a:extLst>
              <a:ext uri="{FF2B5EF4-FFF2-40B4-BE49-F238E27FC236}">
                <a16:creationId xmlns:a16="http://schemas.microsoft.com/office/drawing/2014/main" id="{951FB31C-E079-47A5-9122-BFFB05F2A90B}"/>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1DDF4BE4-497B-4008-ACC6-F8D331EF3165}"/>
              </a:ext>
            </a:extLst>
          </p:cNvPr>
          <p:cNvSpPr>
            <a:spLocks noGrp="1"/>
          </p:cNvSpPr>
          <p:nvPr>
            <p:ph type="sldNum" sz="quarter" idx="12"/>
          </p:nvPr>
        </p:nvSpPr>
        <p:spPr/>
        <p:txBody>
          <a:bodyPr>
            <a:normAutofit lnSpcReduction="10000"/>
          </a:bodyPr>
          <a:lstStyle/>
          <a:p>
            <a:fld id="{76D070C3-7D2B-45D9-95D8-45634C278955}" type="slidenum">
              <a:rPr lang="en-IN" smtClean="0"/>
              <a:t>46</a:t>
            </a:fld>
            <a:endParaRPr lang="en-IN"/>
          </a:p>
        </p:txBody>
      </p:sp>
    </p:spTree>
    <p:extLst>
      <p:ext uri="{BB962C8B-B14F-4D97-AF65-F5344CB8AC3E}">
        <p14:creationId xmlns:p14="http://schemas.microsoft.com/office/powerpoint/2010/main" val="41404634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8244C-5BF0-4857-A6DB-AC2FE0B869D4}"/>
              </a:ext>
            </a:extLst>
          </p:cNvPr>
          <p:cNvSpPr>
            <a:spLocks noGrp="1"/>
          </p:cNvSpPr>
          <p:nvPr>
            <p:ph type="title"/>
          </p:nvPr>
        </p:nvSpPr>
        <p:spPr/>
        <p:txBody>
          <a:bodyPr/>
          <a:lstStyle/>
          <a:p>
            <a:r>
              <a:rPr lang="en-IN" dirty="0"/>
              <a:t>Result -3</a:t>
            </a:r>
          </a:p>
        </p:txBody>
      </p:sp>
      <p:sp>
        <p:nvSpPr>
          <p:cNvPr id="3" name="Content Placeholder 2">
            <a:extLst>
              <a:ext uri="{FF2B5EF4-FFF2-40B4-BE49-F238E27FC236}">
                <a16:creationId xmlns:a16="http://schemas.microsoft.com/office/drawing/2014/main" id="{D5714308-715A-4491-823D-3FB4F0F95069}"/>
              </a:ext>
            </a:extLst>
          </p:cNvPr>
          <p:cNvSpPr>
            <a:spLocks noGrp="1"/>
          </p:cNvSpPr>
          <p:nvPr>
            <p:ph idx="1"/>
          </p:nvPr>
        </p:nvSpPr>
        <p:spPr/>
        <p:txBody>
          <a:bodyPr/>
          <a:lstStyle/>
          <a:p>
            <a:pPr marL="0" indent="0">
              <a:buNone/>
            </a:pPr>
            <a:r>
              <a:rPr lang="en-IN" dirty="0"/>
              <a:t>Pickup location – city </a:t>
            </a:r>
            <a:r>
              <a:rPr lang="en-IN" dirty="0" err="1"/>
              <a:t>center</a:t>
            </a:r>
            <a:r>
              <a:rPr lang="en-IN" dirty="0"/>
              <a:t>, </a:t>
            </a:r>
            <a:r>
              <a:rPr lang="en-IN" dirty="0" err="1"/>
              <a:t>saltlake</a:t>
            </a:r>
            <a:endParaRPr lang="en-IN" dirty="0"/>
          </a:p>
          <a:p>
            <a:pPr marL="0" indent="0">
              <a:buNone/>
            </a:pPr>
            <a:r>
              <a:rPr lang="en-IN" dirty="0"/>
              <a:t>Drop location -  </a:t>
            </a:r>
            <a:r>
              <a:rPr lang="en-IN" dirty="0" err="1"/>
              <a:t>santoshpur</a:t>
            </a:r>
            <a:endParaRPr lang="en-IN" dirty="0"/>
          </a:p>
          <a:p>
            <a:pPr marL="0" indent="0">
              <a:buNone/>
            </a:pPr>
            <a:endParaRPr lang="en-IN" dirty="0"/>
          </a:p>
        </p:txBody>
      </p:sp>
      <p:pic>
        <p:nvPicPr>
          <p:cNvPr id="5" name="Picture 4">
            <a:extLst>
              <a:ext uri="{FF2B5EF4-FFF2-40B4-BE49-F238E27FC236}">
                <a16:creationId xmlns:a16="http://schemas.microsoft.com/office/drawing/2014/main" id="{1C6246F3-42C1-420E-9C1C-F0676BC0FC4E}"/>
              </a:ext>
            </a:extLst>
          </p:cNvPr>
          <p:cNvPicPr>
            <a:picLocks noChangeAspect="1"/>
          </p:cNvPicPr>
          <p:nvPr/>
        </p:nvPicPr>
        <p:blipFill rotWithShape="1">
          <a:blip r:embed="rId2"/>
          <a:srcRect l="12416" t="53778" r="33833" b="28889"/>
          <a:stretch/>
        </p:blipFill>
        <p:spPr>
          <a:xfrm>
            <a:off x="462618" y="3332480"/>
            <a:ext cx="10193867" cy="184912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Footer Placeholder 5">
            <a:extLst>
              <a:ext uri="{FF2B5EF4-FFF2-40B4-BE49-F238E27FC236}">
                <a16:creationId xmlns:a16="http://schemas.microsoft.com/office/drawing/2014/main" id="{8503CFD8-8C47-401D-9EB3-6FA163D166C5}"/>
              </a:ext>
            </a:extLst>
          </p:cNvPr>
          <p:cNvSpPr>
            <a:spLocks noGrp="1"/>
          </p:cNvSpPr>
          <p:nvPr>
            <p:ph type="ftr" sz="quarter" idx="11"/>
          </p:nvPr>
        </p:nvSpPr>
        <p:spPr/>
        <p:txBody>
          <a:bodyPr/>
          <a:lstStyle/>
          <a:p>
            <a:r>
              <a:rPr lang="en-IN"/>
              <a:t>Pratyay Dutta - Jadavpur University UG2, 2021</a:t>
            </a:r>
          </a:p>
        </p:txBody>
      </p:sp>
      <p:sp>
        <p:nvSpPr>
          <p:cNvPr id="7" name="Slide Number Placeholder 6">
            <a:extLst>
              <a:ext uri="{FF2B5EF4-FFF2-40B4-BE49-F238E27FC236}">
                <a16:creationId xmlns:a16="http://schemas.microsoft.com/office/drawing/2014/main" id="{830D5F83-BE5C-4416-BD24-ED3F93C33BD7}"/>
              </a:ext>
            </a:extLst>
          </p:cNvPr>
          <p:cNvSpPr>
            <a:spLocks noGrp="1"/>
          </p:cNvSpPr>
          <p:nvPr>
            <p:ph type="sldNum" sz="quarter" idx="12"/>
          </p:nvPr>
        </p:nvSpPr>
        <p:spPr/>
        <p:txBody>
          <a:bodyPr>
            <a:normAutofit lnSpcReduction="10000"/>
          </a:bodyPr>
          <a:lstStyle/>
          <a:p>
            <a:fld id="{76D070C3-7D2B-45D9-95D8-45634C278955}" type="slidenum">
              <a:rPr lang="en-IN" smtClean="0"/>
              <a:t>47</a:t>
            </a:fld>
            <a:endParaRPr lang="en-IN"/>
          </a:p>
        </p:txBody>
      </p:sp>
    </p:spTree>
    <p:extLst>
      <p:ext uri="{BB962C8B-B14F-4D97-AF65-F5344CB8AC3E}">
        <p14:creationId xmlns:p14="http://schemas.microsoft.com/office/powerpoint/2010/main" val="148251357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3D91E-6CA2-4E24-B6A6-27B904493CF4}"/>
              </a:ext>
            </a:extLst>
          </p:cNvPr>
          <p:cNvSpPr>
            <a:spLocks noGrp="1"/>
          </p:cNvSpPr>
          <p:nvPr>
            <p:ph type="title"/>
          </p:nvPr>
        </p:nvSpPr>
        <p:spPr/>
        <p:txBody>
          <a:bodyPr/>
          <a:lstStyle/>
          <a:p>
            <a:r>
              <a:rPr lang="en-IN" dirty="0"/>
              <a:t>EPILOGUE</a:t>
            </a:r>
          </a:p>
        </p:txBody>
      </p:sp>
      <p:sp>
        <p:nvSpPr>
          <p:cNvPr id="3" name="Text Placeholder 2">
            <a:extLst>
              <a:ext uri="{FF2B5EF4-FFF2-40B4-BE49-F238E27FC236}">
                <a16:creationId xmlns:a16="http://schemas.microsoft.com/office/drawing/2014/main" id="{D39716C4-AC59-41E7-8053-7EE8630A1217}"/>
              </a:ext>
            </a:extLst>
          </p:cNvPr>
          <p:cNvSpPr>
            <a:spLocks noGrp="1"/>
          </p:cNvSpPr>
          <p:nvPr>
            <p:ph type="body" idx="1"/>
          </p:nvPr>
        </p:nvSpPr>
        <p:spPr/>
        <p:txBody>
          <a:bodyPr/>
          <a:lstStyle/>
          <a:p>
            <a:r>
              <a:rPr lang="en-IN" dirty="0"/>
              <a:t>LOOKING BACK</a:t>
            </a:r>
          </a:p>
        </p:txBody>
      </p:sp>
      <p:sp>
        <p:nvSpPr>
          <p:cNvPr id="4" name="Footer Placeholder 3">
            <a:extLst>
              <a:ext uri="{FF2B5EF4-FFF2-40B4-BE49-F238E27FC236}">
                <a16:creationId xmlns:a16="http://schemas.microsoft.com/office/drawing/2014/main" id="{BA91E261-5431-41E4-9CB9-2C1151028DF2}"/>
              </a:ext>
            </a:extLst>
          </p:cNvPr>
          <p:cNvSpPr>
            <a:spLocks noGrp="1"/>
          </p:cNvSpPr>
          <p:nvPr>
            <p:ph type="ftr" sz="quarter" idx="11"/>
          </p:nvPr>
        </p:nvSpPr>
        <p:spPr/>
        <p:txBody>
          <a:bodyPr/>
          <a:lstStyle/>
          <a:p>
            <a:r>
              <a:rPr lang="en-IN"/>
              <a:t>Pratyay Dutta - Jadavpur University UG2, 2021</a:t>
            </a:r>
            <a:endParaRPr lang="en-IN" dirty="0"/>
          </a:p>
        </p:txBody>
      </p:sp>
      <p:sp>
        <p:nvSpPr>
          <p:cNvPr id="5" name="Slide Number Placeholder 4">
            <a:extLst>
              <a:ext uri="{FF2B5EF4-FFF2-40B4-BE49-F238E27FC236}">
                <a16:creationId xmlns:a16="http://schemas.microsoft.com/office/drawing/2014/main" id="{48A8AB35-002F-424C-AF5B-7D386EF21429}"/>
              </a:ext>
            </a:extLst>
          </p:cNvPr>
          <p:cNvSpPr>
            <a:spLocks noGrp="1"/>
          </p:cNvSpPr>
          <p:nvPr>
            <p:ph type="sldNum" sz="quarter" idx="12"/>
          </p:nvPr>
        </p:nvSpPr>
        <p:spPr/>
        <p:txBody>
          <a:bodyPr>
            <a:normAutofit lnSpcReduction="10000"/>
          </a:bodyPr>
          <a:lstStyle/>
          <a:p>
            <a:fld id="{76D070C3-7D2B-45D9-95D8-45634C278955}" type="slidenum">
              <a:rPr lang="en-IN" smtClean="0"/>
              <a:t>48</a:t>
            </a:fld>
            <a:endParaRPr lang="en-IN"/>
          </a:p>
        </p:txBody>
      </p:sp>
    </p:spTree>
    <p:extLst>
      <p:ext uri="{BB962C8B-B14F-4D97-AF65-F5344CB8AC3E}">
        <p14:creationId xmlns:p14="http://schemas.microsoft.com/office/powerpoint/2010/main" val="26468579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FDD3F-075E-4BBB-9E60-38D25CF3BD4E}"/>
              </a:ext>
            </a:extLst>
          </p:cNvPr>
          <p:cNvSpPr>
            <a:spLocks noGrp="1"/>
          </p:cNvSpPr>
          <p:nvPr>
            <p:ph type="title"/>
          </p:nvPr>
        </p:nvSpPr>
        <p:spPr>
          <a:xfrm>
            <a:off x="367792" y="91440"/>
            <a:ext cx="9692640" cy="1325562"/>
          </a:xfrm>
        </p:spPr>
        <p:txBody>
          <a:bodyPr/>
          <a:lstStyle/>
          <a:p>
            <a:r>
              <a:rPr lang="en-IN" dirty="0"/>
              <a:t>Advantages of our system</a:t>
            </a:r>
          </a:p>
        </p:txBody>
      </p:sp>
      <p:sp>
        <p:nvSpPr>
          <p:cNvPr id="3" name="Content Placeholder 2">
            <a:extLst>
              <a:ext uri="{FF2B5EF4-FFF2-40B4-BE49-F238E27FC236}">
                <a16:creationId xmlns:a16="http://schemas.microsoft.com/office/drawing/2014/main" id="{FA2D1C1F-71B7-4DF4-A1ED-870A979D7E4E}"/>
              </a:ext>
            </a:extLst>
          </p:cNvPr>
          <p:cNvSpPr>
            <a:spLocks noGrp="1"/>
          </p:cNvSpPr>
          <p:nvPr>
            <p:ph idx="1"/>
          </p:nvPr>
        </p:nvSpPr>
        <p:spPr>
          <a:xfrm>
            <a:off x="367792" y="1663383"/>
            <a:ext cx="10696448" cy="4930457"/>
          </a:xfrm>
        </p:spPr>
        <p:txBody>
          <a:bodyPr>
            <a:normAutofit lnSpcReduction="10000"/>
          </a:bodyPr>
          <a:lstStyle/>
          <a:p>
            <a:pPr algn="just"/>
            <a:r>
              <a:rPr lang="en-US" dirty="0"/>
              <a:t>Now one can easily plan the journey comfortably as the process is </a:t>
            </a:r>
            <a:r>
              <a:rPr lang="en-US" b="1" dirty="0"/>
              <a:t>efficient and fast with being easy to access</a:t>
            </a:r>
            <a:r>
              <a:rPr lang="en-US" dirty="0"/>
              <a:t>. Bookings can be made through the cab booking site or by phone call. This being a big step in terms of improvement in the cab system it is </a:t>
            </a:r>
            <a:r>
              <a:rPr lang="en-US" b="1" dirty="0"/>
              <a:t>widely accepted </a:t>
            </a:r>
            <a:r>
              <a:rPr lang="en-US" dirty="0"/>
              <a:t>across the country. </a:t>
            </a:r>
          </a:p>
          <a:p>
            <a:pPr algn="just"/>
            <a:r>
              <a:rPr lang="en-US" dirty="0"/>
              <a:t>A route-based booking system that facilitates the issue of journey/booking cab, which can be issued from any station to any station. Passenger journey to multiple laps of booking can be handled from a </a:t>
            </a:r>
            <a:r>
              <a:rPr lang="en-US" b="1" dirty="0"/>
              <a:t>single terminal window</a:t>
            </a:r>
            <a:r>
              <a:rPr lang="en-US" dirty="0"/>
              <a:t>. The booking facility is offered round-the-clock (24 hours uninterrupted).</a:t>
            </a:r>
          </a:p>
          <a:p>
            <a:pPr algn="just"/>
            <a:r>
              <a:rPr lang="en-US" b="1" dirty="0"/>
              <a:t>Changes  in cab profiles </a:t>
            </a:r>
            <a:r>
              <a:rPr lang="en-US" dirty="0"/>
              <a:t>(cab addition, replacement, de-allocation),  route structures, etc., can be made effective immediately with the appropriate contingency handling Dynamic definition of  the advance booking period is possible. This feature facilitates defining different advance booking periods for different cabs. </a:t>
            </a:r>
            <a:r>
              <a:rPr lang="en-US" b="1" dirty="0"/>
              <a:t>Any cab running schedule can be accommodated</a:t>
            </a:r>
            <a:r>
              <a:rPr lang="en-US" dirty="0"/>
              <a:t>. Provides on-line aggregation of EIS figures such as revenue, cab utilization, etc., and presentation of the summarized data in the form of visual analytics from the operational system's information store. The data aggregation is done incrementally, to inflict minimal impact. Provides automatic database recovery against all kinds of hardware  and software failures.</a:t>
            </a:r>
          </a:p>
          <a:p>
            <a:endParaRPr lang="en-IN" dirty="0"/>
          </a:p>
        </p:txBody>
      </p:sp>
      <p:sp>
        <p:nvSpPr>
          <p:cNvPr id="4" name="Footer Placeholder 3">
            <a:extLst>
              <a:ext uri="{FF2B5EF4-FFF2-40B4-BE49-F238E27FC236}">
                <a16:creationId xmlns:a16="http://schemas.microsoft.com/office/drawing/2014/main" id="{0314467A-2B51-41BC-B336-7EC972F0F438}"/>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323090A0-2F1D-4242-B8B2-777B03729A24}"/>
              </a:ext>
            </a:extLst>
          </p:cNvPr>
          <p:cNvSpPr>
            <a:spLocks noGrp="1"/>
          </p:cNvSpPr>
          <p:nvPr>
            <p:ph type="sldNum" sz="quarter" idx="12"/>
          </p:nvPr>
        </p:nvSpPr>
        <p:spPr/>
        <p:txBody>
          <a:bodyPr>
            <a:normAutofit lnSpcReduction="10000"/>
          </a:bodyPr>
          <a:lstStyle/>
          <a:p>
            <a:fld id="{76D070C3-7D2B-45D9-95D8-45634C278955}" type="slidenum">
              <a:rPr lang="en-IN" smtClean="0"/>
              <a:t>49</a:t>
            </a:fld>
            <a:endParaRPr lang="en-IN"/>
          </a:p>
        </p:txBody>
      </p:sp>
    </p:spTree>
    <p:extLst>
      <p:ext uri="{BB962C8B-B14F-4D97-AF65-F5344CB8AC3E}">
        <p14:creationId xmlns:p14="http://schemas.microsoft.com/office/powerpoint/2010/main" val="171154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67427-30E8-46C0-8CFA-1F2D4AA2A353}"/>
              </a:ext>
            </a:extLst>
          </p:cNvPr>
          <p:cNvSpPr>
            <a:spLocks noGrp="1"/>
          </p:cNvSpPr>
          <p:nvPr>
            <p:ph type="title"/>
          </p:nvPr>
        </p:nvSpPr>
        <p:spPr>
          <a:xfrm>
            <a:off x="1358393" y="1454122"/>
            <a:ext cx="8296654" cy="3286153"/>
          </a:xfrm>
          <a:noFill/>
        </p:spPr>
        <p:txBody>
          <a:bodyPr/>
          <a:lstStyle/>
          <a:p>
            <a:r>
              <a:rPr lang="en-IN" dirty="0"/>
              <a:t>RELATED WORKS</a:t>
            </a:r>
          </a:p>
        </p:txBody>
      </p:sp>
      <p:sp>
        <p:nvSpPr>
          <p:cNvPr id="3" name="Text Placeholder 2">
            <a:extLst>
              <a:ext uri="{FF2B5EF4-FFF2-40B4-BE49-F238E27FC236}">
                <a16:creationId xmlns:a16="http://schemas.microsoft.com/office/drawing/2014/main" id="{44377090-AD0D-4EAA-8A77-9F80D673C177}"/>
              </a:ext>
            </a:extLst>
          </p:cNvPr>
          <p:cNvSpPr>
            <a:spLocks noGrp="1"/>
          </p:cNvSpPr>
          <p:nvPr>
            <p:ph type="body" idx="1"/>
          </p:nvPr>
        </p:nvSpPr>
        <p:spPr>
          <a:xfrm>
            <a:off x="1358393" y="4868468"/>
            <a:ext cx="8401429" cy="819150"/>
          </a:xfrm>
        </p:spPr>
        <p:txBody>
          <a:bodyPr/>
          <a:lstStyle/>
          <a:p>
            <a:r>
              <a:rPr lang="en-IN" dirty="0"/>
              <a:t>INSIGHTS ON THE METHODS</a:t>
            </a:r>
          </a:p>
        </p:txBody>
      </p:sp>
      <p:sp>
        <p:nvSpPr>
          <p:cNvPr id="4" name="Footer Placeholder 3">
            <a:extLst>
              <a:ext uri="{FF2B5EF4-FFF2-40B4-BE49-F238E27FC236}">
                <a16:creationId xmlns:a16="http://schemas.microsoft.com/office/drawing/2014/main" id="{A0A3F69D-8EB0-4194-8585-706BADD6CF02}"/>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2DF33190-2D27-44DE-B259-2F65EC341064}"/>
              </a:ext>
            </a:extLst>
          </p:cNvPr>
          <p:cNvSpPr>
            <a:spLocks noGrp="1"/>
          </p:cNvSpPr>
          <p:nvPr>
            <p:ph type="sldNum" sz="quarter" idx="12"/>
          </p:nvPr>
        </p:nvSpPr>
        <p:spPr/>
        <p:txBody>
          <a:bodyPr>
            <a:normAutofit lnSpcReduction="10000"/>
          </a:bodyPr>
          <a:lstStyle/>
          <a:p>
            <a:fld id="{76D070C3-7D2B-45D9-95D8-45634C278955}" type="slidenum">
              <a:rPr lang="en-IN" smtClean="0"/>
              <a:t>5</a:t>
            </a:fld>
            <a:endParaRPr lang="en-IN"/>
          </a:p>
        </p:txBody>
      </p:sp>
    </p:spTree>
    <p:extLst>
      <p:ext uri="{BB962C8B-B14F-4D97-AF65-F5344CB8AC3E}">
        <p14:creationId xmlns:p14="http://schemas.microsoft.com/office/powerpoint/2010/main" val="208877467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CD307-4594-4317-8254-2CB5D506B199}"/>
              </a:ext>
            </a:extLst>
          </p:cNvPr>
          <p:cNvSpPr>
            <a:spLocks noGrp="1"/>
          </p:cNvSpPr>
          <p:nvPr>
            <p:ph type="title"/>
          </p:nvPr>
        </p:nvSpPr>
        <p:spPr>
          <a:xfrm>
            <a:off x="489712" y="223520"/>
            <a:ext cx="9692640" cy="1325562"/>
          </a:xfrm>
        </p:spPr>
        <p:txBody>
          <a:bodyPr/>
          <a:lstStyle/>
          <a:p>
            <a:r>
              <a:rPr lang="en-IN" dirty="0"/>
              <a:t>Conclusion</a:t>
            </a:r>
          </a:p>
        </p:txBody>
      </p:sp>
      <p:sp>
        <p:nvSpPr>
          <p:cNvPr id="3" name="Content Placeholder 2">
            <a:extLst>
              <a:ext uri="{FF2B5EF4-FFF2-40B4-BE49-F238E27FC236}">
                <a16:creationId xmlns:a16="http://schemas.microsoft.com/office/drawing/2014/main" id="{511FB166-D8C3-4784-A965-72A5303AC3FD}"/>
              </a:ext>
            </a:extLst>
          </p:cNvPr>
          <p:cNvSpPr>
            <a:spLocks noGrp="1"/>
          </p:cNvSpPr>
          <p:nvPr>
            <p:ph idx="1"/>
          </p:nvPr>
        </p:nvSpPr>
        <p:spPr>
          <a:xfrm>
            <a:off x="489712" y="1668463"/>
            <a:ext cx="7140448" cy="4351337"/>
          </a:xfrm>
        </p:spPr>
        <p:txBody>
          <a:bodyPr/>
          <a:lstStyle/>
          <a:p>
            <a:pPr marL="0" indent="0" algn="just">
              <a:lnSpc>
                <a:spcPct val="150000"/>
              </a:lnSpc>
              <a:buNone/>
            </a:pPr>
            <a:r>
              <a:rPr lang="en-US" dirty="0"/>
              <a:t>Information Technology plays a vital role not only in a particular field, it provides various kinds of solutions and services to the various problems prevailing in many fields. Cabs exploits information technology at the maximum extent. It uses the information technology in an efficient way for providing better passenger services. The online booking system helps to solve the everyday problems of the average Indian.</a:t>
            </a:r>
            <a:endParaRPr lang="en-IN" dirty="0"/>
          </a:p>
        </p:txBody>
      </p:sp>
      <p:sp>
        <p:nvSpPr>
          <p:cNvPr id="4" name="Footer Placeholder 3">
            <a:extLst>
              <a:ext uri="{FF2B5EF4-FFF2-40B4-BE49-F238E27FC236}">
                <a16:creationId xmlns:a16="http://schemas.microsoft.com/office/drawing/2014/main" id="{14618EC4-453B-4663-903D-CFF291F3D2D6}"/>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20F0FDC3-B0B8-4F73-964C-BD56C386085E}"/>
              </a:ext>
            </a:extLst>
          </p:cNvPr>
          <p:cNvSpPr>
            <a:spLocks noGrp="1"/>
          </p:cNvSpPr>
          <p:nvPr>
            <p:ph type="sldNum" sz="quarter" idx="12"/>
          </p:nvPr>
        </p:nvSpPr>
        <p:spPr/>
        <p:txBody>
          <a:bodyPr>
            <a:normAutofit lnSpcReduction="10000"/>
          </a:bodyPr>
          <a:lstStyle/>
          <a:p>
            <a:fld id="{76D070C3-7D2B-45D9-95D8-45634C278955}" type="slidenum">
              <a:rPr lang="en-IN" smtClean="0"/>
              <a:t>50</a:t>
            </a:fld>
            <a:endParaRPr lang="en-IN"/>
          </a:p>
        </p:txBody>
      </p:sp>
    </p:spTree>
    <p:extLst>
      <p:ext uri="{BB962C8B-B14F-4D97-AF65-F5344CB8AC3E}">
        <p14:creationId xmlns:p14="http://schemas.microsoft.com/office/powerpoint/2010/main" val="28250381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06598-9C50-4B18-98AB-CC3F245B70AA}"/>
              </a:ext>
            </a:extLst>
          </p:cNvPr>
          <p:cNvSpPr>
            <a:spLocks noGrp="1"/>
          </p:cNvSpPr>
          <p:nvPr>
            <p:ph type="ctrTitle"/>
          </p:nvPr>
        </p:nvSpPr>
        <p:spPr>
          <a:xfrm>
            <a:off x="997712" y="697992"/>
            <a:ext cx="9418320" cy="4041648"/>
          </a:xfrm>
        </p:spPr>
        <p:txBody>
          <a:bodyPr/>
          <a:lstStyle/>
          <a:p>
            <a:r>
              <a:rPr lang="en-IN" dirty="0"/>
              <a:t>THANK YOU</a:t>
            </a:r>
          </a:p>
        </p:txBody>
      </p:sp>
    </p:spTree>
    <p:extLst>
      <p:ext uri="{BB962C8B-B14F-4D97-AF65-F5344CB8AC3E}">
        <p14:creationId xmlns:p14="http://schemas.microsoft.com/office/powerpoint/2010/main" val="2906021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02FE8-BC18-4317-9447-E5BD56EF4EC0}"/>
              </a:ext>
            </a:extLst>
          </p:cNvPr>
          <p:cNvSpPr>
            <a:spLocks noGrp="1"/>
          </p:cNvSpPr>
          <p:nvPr>
            <p:ph type="title"/>
          </p:nvPr>
        </p:nvSpPr>
        <p:spPr>
          <a:xfrm>
            <a:off x="762000" y="559678"/>
            <a:ext cx="6167120" cy="865103"/>
          </a:xfrm>
        </p:spPr>
        <p:txBody>
          <a:bodyPr/>
          <a:lstStyle/>
          <a:p>
            <a:r>
              <a:rPr lang="en-IN" dirty="0"/>
              <a:t>1. GOOGLE APIS</a:t>
            </a:r>
          </a:p>
        </p:txBody>
      </p:sp>
      <p:sp>
        <p:nvSpPr>
          <p:cNvPr id="3" name="Content Placeholder 2">
            <a:extLst>
              <a:ext uri="{FF2B5EF4-FFF2-40B4-BE49-F238E27FC236}">
                <a16:creationId xmlns:a16="http://schemas.microsoft.com/office/drawing/2014/main" id="{7C00B15B-E930-4DA5-A929-FCC3E223A471}"/>
              </a:ext>
            </a:extLst>
          </p:cNvPr>
          <p:cNvSpPr>
            <a:spLocks noGrp="1"/>
          </p:cNvSpPr>
          <p:nvPr>
            <p:ph idx="1"/>
          </p:nvPr>
        </p:nvSpPr>
        <p:spPr>
          <a:xfrm>
            <a:off x="1231392" y="1563531"/>
            <a:ext cx="6744208" cy="4351337"/>
          </a:xfrm>
        </p:spPr>
        <p:txBody>
          <a:bodyPr>
            <a:normAutofit fontScale="92500" lnSpcReduction="10000"/>
          </a:bodyPr>
          <a:lstStyle/>
          <a:p>
            <a:pPr algn="just"/>
            <a:r>
              <a:rPr lang="en-US" b="1" i="0" dirty="0">
                <a:solidFill>
                  <a:srgbClr val="202122"/>
                </a:solidFill>
                <a:effectLst/>
              </a:rPr>
              <a:t>Google APIs</a:t>
            </a:r>
            <a:r>
              <a:rPr lang="en-US" b="0" i="0" dirty="0">
                <a:solidFill>
                  <a:srgbClr val="202122"/>
                </a:solidFill>
                <a:effectLst/>
              </a:rPr>
              <a:t> are application programming interfaces (</a:t>
            </a:r>
            <a:r>
              <a:rPr lang="en-US" b="0" i="0" u="none" strike="noStrike" dirty="0">
                <a:solidFill>
                  <a:srgbClr val="0645AD"/>
                </a:solidFill>
                <a:effectLst/>
                <a:hlinkClick r:id="rId2" tooltip="API"/>
              </a:rPr>
              <a:t>APIs</a:t>
            </a:r>
            <a:r>
              <a:rPr lang="en-US" b="0" i="0" dirty="0">
                <a:solidFill>
                  <a:srgbClr val="202122"/>
                </a:solidFill>
                <a:effectLst/>
              </a:rPr>
              <a:t>) developed by </a:t>
            </a:r>
            <a:r>
              <a:rPr lang="en-US" b="0" i="0" u="none" strike="noStrike" dirty="0">
                <a:solidFill>
                  <a:srgbClr val="0645AD"/>
                </a:solidFill>
                <a:effectLst/>
                <a:hlinkClick r:id="rId3" tooltip="Google"/>
              </a:rPr>
              <a:t>Google</a:t>
            </a:r>
            <a:r>
              <a:rPr lang="en-US" b="0" i="0" dirty="0">
                <a:solidFill>
                  <a:srgbClr val="202122"/>
                </a:solidFill>
                <a:effectLst/>
              </a:rPr>
              <a:t> which allow communication with </a:t>
            </a:r>
            <a:r>
              <a:rPr lang="en-US" b="0" i="0" u="none" strike="noStrike" dirty="0">
                <a:solidFill>
                  <a:srgbClr val="0645AD"/>
                </a:solidFill>
                <a:effectLst/>
                <a:hlinkClick r:id="rId4" tooltip="Google Services"/>
              </a:rPr>
              <a:t>Google Services</a:t>
            </a:r>
            <a:r>
              <a:rPr lang="en-US" b="0" i="0" dirty="0">
                <a:solidFill>
                  <a:srgbClr val="202122"/>
                </a:solidFill>
                <a:effectLst/>
              </a:rPr>
              <a:t> and their integration to other services. Examples of these include Search, Gmail, Translate or Google Maps. Third-party apps can use these APIs to take advantage of or extend the functionality of the existing services.</a:t>
            </a:r>
          </a:p>
          <a:p>
            <a:pPr algn="just"/>
            <a:r>
              <a:rPr lang="en-US" b="0" i="0" dirty="0">
                <a:solidFill>
                  <a:srgbClr val="202122"/>
                </a:solidFill>
                <a:effectLst/>
              </a:rPr>
              <a:t>The APIs provide functionality like analytics, </a:t>
            </a:r>
            <a:r>
              <a:rPr lang="en-US" b="0" i="0" u="none" strike="noStrike" dirty="0">
                <a:solidFill>
                  <a:srgbClr val="0645AD"/>
                </a:solidFill>
                <a:effectLst/>
                <a:hlinkClick r:id="rId5" tooltip="Machine learning"/>
              </a:rPr>
              <a:t>machine learning</a:t>
            </a:r>
            <a:r>
              <a:rPr lang="en-US" b="0" i="0" dirty="0">
                <a:solidFill>
                  <a:srgbClr val="202122"/>
                </a:solidFill>
                <a:effectLst/>
              </a:rPr>
              <a:t> as a service (the Prediction API) or access to user data (when permission to read the data is given). Another important example is an embedded Google map on a website, which can be achieved using the Static maps API, Places API or Google Earth API.</a:t>
            </a:r>
          </a:p>
          <a:p>
            <a:pPr algn="just"/>
            <a:r>
              <a:rPr lang="en-US" b="0" i="0" dirty="0">
                <a:solidFill>
                  <a:srgbClr val="202122"/>
                </a:solidFill>
                <a:effectLst/>
              </a:rPr>
              <a:t>Google Apps Script is a cloud-based JavaScript platform which allows developers to write scripts only owner can manipulate API services such as Calendar, Docs, Drive, Gmail, and Sheets and easily create Add-Ons for these services with chromium based applications.</a:t>
            </a:r>
            <a:endParaRPr lang="en-IN" dirty="0"/>
          </a:p>
        </p:txBody>
      </p:sp>
      <p:pic>
        <p:nvPicPr>
          <p:cNvPr id="1026" name="Picture 2" descr="Customizing a Google Map: Custom Markers | Maps JavaScript API">
            <a:extLst>
              <a:ext uri="{FF2B5EF4-FFF2-40B4-BE49-F238E27FC236}">
                <a16:creationId xmlns:a16="http://schemas.microsoft.com/office/drawing/2014/main" id="{BBBF3FFA-B8BA-432A-B07B-249566EDF2B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91622" y="1424781"/>
            <a:ext cx="1795939" cy="1795939"/>
          </a:xfrm>
          <a:prstGeom prst="rect">
            <a:avLst/>
          </a:prstGeom>
          <a:solidFill>
            <a:schemeClr val="accent1">
              <a:alpha val="0"/>
            </a:schemeClr>
          </a:solidFill>
        </p:spPr>
      </p:pic>
      <p:pic>
        <p:nvPicPr>
          <p:cNvPr id="1028" name="Picture 4" descr="Google cloud Logo Icon of Flat style - Available in SVG, PNG, EPS, AI &amp; Icon  fonts">
            <a:extLst>
              <a:ext uri="{FF2B5EF4-FFF2-40B4-BE49-F238E27FC236}">
                <a16:creationId xmlns:a16="http://schemas.microsoft.com/office/drawing/2014/main" id="{B7B99D3A-C510-472E-9346-6587B8FF2FF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791622" y="3739200"/>
            <a:ext cx="1795940" cy="1795940"/>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F4D4FC91-D79A-440A-866D-4D6617BA1F45}"/>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ABCBAB64-882B-46BB-84EC-A0F05995A4E3}"/>
              </a:ext>
            </a:extLst>
          </p:cNvPr>
          <p:cNvSpPr>
            <a:spLocks noGrp="1"/>
          </p:cNvSpPr>
          <p:nvPr>
            <p:ph type="sldNum" sz="quarter" idx="12"/>
          </p:nvPr>
        </p:nvSpPr>
        <p:spPr/>
        <p:txBody>
          <a:bodyPr>
            <a:normAutofit lnSpcReduction="10000"/>
          </a:bodyPr>
          <a:lstStyle/>
          <a:p>
            <a:fld id="{76D070C3-7D2B-45D9-95D8-45634C278955}" type="slidenum">
              <a:rPr lang="en-IN" smtClean="0"/>
              <a:t>6</a:t>
            </a:fld>
            <a:endParaRPr lang="en-IN"/>
          </a:p>
        </p:txBody>
      </p:sp>
    </p:spTree>
    <p:extLst>
      <p:ext uri="{BB962C8B-B14F-4D97-AF65-F5344CB8AC3E}">
        <p14:creationId xmlns:p14="http://schemas.microsoft.com/office/powerpoint/2010/main" val="159448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015BE-098A-4D00-AA25-EB866E66745B}"/>
              </a:ext>
            </a:extLst>
          </p:cNvPr>
          <p:cNvSpPr>
            <a:spLocks noGrp="1"/>
          </p:cNvSpPr>
          <p:nvPr>
            <p:ph type="title"/>
          </p:nvPr>
        </p:nvSpPr>
        <p:spPr/>
        <p:txBody>
          <a:bodyPr/>
          <a:lstStyle/>
          <a:p>
            <a:r>
              <a:rPr lang="en-IN" dirty="0"/>
              <a:t>Use cases of Google APIs</a:t>
            </a:r>
          </a:p>
        </p:txBody>
      </p:sp>
      <p:sp>
        <p:nvSpPr>
          <p:cNvPr id="3" name="Content Placeholder 2">
            <a:extLst>
              <a:ext uri="{FF2B5EF4-FFF2-40B4-BE49-F238E27FC236}">
                <a16:creationId xmlns:a16="http://schemas.microsoft.com/office/drawing/2014/main" id="{15D980A1-0616-4556-8601-78A755A3BEA7}"/>
              </a:ext>
            </a:extLst>
          </p:cNvPr>
          <p:cNvSpPr>
            <a:spLocks noGrp="1"/>
          </p:cNvSpPr>
          <p:nvPr>
            <p:ph idx="1"/>
          </p:nvPr>
        </p:nvSpPr>
        <p:spPr/>
        <p:txBody>
          <a:bodyPr>
            <a:normAutofit/>
          </a:bodyPr>
          <a:lstStyle/>
          <a:p>
            <a:pPr>
              <a:lnSpc>
                <a:spcPct val="150000"/>
              </a:lnSpc>
            </a:pPr>
            <a:r>
              <a:rPr lang="en-US" sz="1600" b="1" i="0" dirty="0">
                <a:solidFill>
                  <a:srgbClr val="202122"/>
                </a:solidFill>
                <a:effectLst/>
              </a:rPr>
              <a:t>User registration</a:t>
            </a:r>
            <a:r>
              <a:rPr lang="en-US" sz="1600" b="0" i="0" dirty="0">
                <a:solidFill>
                  <a:srgbClr val="202122"/>
                </a:solidFill>
                <a:effectLst/>
              </a:rPr>
              <a:t> is commonly done via Google, which allows users to securely log into third-party services with their Google account through the Google Sign-in system. It is popular to include a "Sign in with Google" button in Android apps, as typing login credentials manually is time-consuming due to the limited screen size</a:t>
            </a:r>
          </a:p>
          <a:p>
            <a:pPr>
              <a:lnSpc>
                <a:spcPct val="150000"/>
              </a:lnSpc>
            </a:pPr>
            <a:r>
              <a:rPr lang="en-US" sz="1600" b="1" i="0" dirty="0">
                <a:solidFill>
                  <a:srgbClr val="202122"/>
                </a:solidFill>
                <a:effectLst/>
              </a:rPr>
              <a:t>Drive apps</a:t>
            </a:r>
            <a:r>
              <a:rPr lang="en-US" sz="1600" b="0" i="0" dirty="0">
                <a:solidFill>
                  <a:srgbClr val="202122"/>
                </a:solidFill>
                <a:effectLst/>
              </a:rPr>
              <a:t> are various web applications which work within Google Drive using the Drive API. Users can integrate these apps into their Drive from the Chrome Web Store, allowing them to work entirely in the cloud.</a:t>
            </a:r>
            <a:endParaRPr lang="en-US" sz="1600" b="0" i="0" baseline="30000" dirty="0">
              <a:solidFill>
                <a:srgbClr val="0645AD"/>
              </a:solidFill>
              <a:effectLst/>
            </a:endParaRPr>
          </a:p>
          <a:p>
            <a:pPr>
              <a:lnSpc>
                <a:spcPct val="150000"/>
              </a:lnSpc>
            </a:pPr>
            <a:r>
              <a:rPr lang="en-US" sz="1600" b="1" i="0" dirty="0">
                <a:solidFill>
                  <a:schemeClr val="tx1"/>
                </a:solidFill>
                <a:effectLst/>
              </a:rPr>
              <a:t>App Engine</a:t>
            </a:r>
            <a:r>
              <a:rPr lang="en-US" sz="1600" b="0" i="0" dirty="0">
                <a:solidFill>
                  <a:schemeClr val="tx1"/>
                </a:solidFill>
                <a:effectLst/>
              </a:rPr>
              <a:t> are web apps that run on the Google App Engine, a </a:t>
            </a:r>
            <a:r>
              <a:rPr lang="en-US" sz="1600" b="0" i="0" u="none" strike="noStrike" dirty="0">
                <a:solidFill>
                  <a:schemeClr val="tx1"/>
                </a:solidFill>
                <a:effectLst/>
              </a:rPr>
              <a:t>platform-as-a-service</a:t>
            </a:r>
            <a:r>
              <a:rPr lang="en-US" sz="1600" b="0" i="0" dirty="0">
                <a:solidFill>
                  <a:schemeClr val="tx1"/>
                </a:solidFill>
                <a:effectLst/>
              </a:rPr>
              <a:t> (PaaS) </a:t>
            </a:r>
            <a:r>
              <a:rPr lang="en-US" sz="1600" b="0" i="0" u="none" strike="noStrike" dirty="0">
                <a:solidFill>
                  <a:schemeClr val="tx1"/>
                </a:solidFill>
                <a:effectLst/>
              </a:rPr>
              <a:t>cloud computing</a:t>
            </a:r>
            <a:r>
              <a:rPr lang="en-US" sz="1600" b="0" i="0" dirty="0">
                <a:solidFill>
                  <a:schemeClr val="tx1"/>
                </a:solidFill>
                <a:effectLst/>
              </a:rPr>
              <a:t> platform which allows web developers to run their websites in Google datacenters.</a:t>
            </a:r>
            <a:endParaRPr lang="en-IN" sz="1600" dirty="0">
              <a:solidFill>
                <a:schemeClr val="tx1"/>
              </a:solidFill>
            </a:endParaRPr>
          </a:p>
        </p:txBody>
      </p:sp>
      <p:sp>
        <p:nvSpPr>
          <p:cNvPr id="4" name="Footer Placeholder 3">
            <a:extLst>
              <a:ext uri="{FF2B5EF4-FFF2-40B4-BE49-F238E27FC236}">
                <a16:creationId xmlns:a16="http://schemas.microsoft.com/office/drawing/2014/main" id="{21EB29BF-E888-4865-B15E-5E7569E03420}"/>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768978CB-87A2-44C6-9953-72B86A041B32}"/>
              </a:ext>
            </a:extLst>
          </p:cNvPr>
          <p:cNvSpPr>
            <a:spLocks noGrp="1"/>
          </p:cNvSpPr>
          <p:nvPr>
            <p:ph type="sldNum" sz="quarter" idx="12"/>
          </p:nvPr>
        </p:nvSpPr>
        <p:spPr/>
        <p:txBody>
          <a:bodyPr>
            <a:normAutofit lnSpcReduction="10000"/>
          </a:bodyPr>
          <a:lstStyle/>
          <a:p>
            <a:fld id="{76D070C3-7D2B-45D9-95D8-45634C278955}" type="slidenum">
              <a:rPr lang="en-IN" smtClean="0"/>
              <a:t>7</a:t>
            </a:fld>
            <a:endParaRPr lang="en-IN"/>
          </a:p>
        </p:txBody>
      </p:sp>
    </p:spTree>
    <p:extLst>
      <p:ext uri="{BB962C8B-B14F-4D97-AF65-F5344CB8AC3E}">
        <p14:creationId xmlns:p14="http://schemas.microsoft.com/office/powerpoint/2010/main" val="2115953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8E403-3FDB-475E-9997-585F3C40B736}"/>
              </a:ext>
            </a:extLst>
          </p:cNvPr>
          <p:cNvSpPr>
            <a:spLocks noGrp="1"/>
          </p:cNvSpPr>
          <p:nvPr>
            <p:ph type="title"/>
          </p:nvPr>
        </p:nvSpPr>
        <p:spPr>
          <a:xfrm>
            <a:off x="762000" y="680773"/>
            <a:ext cx="9052560" cy="741680"/>
          </a:xfrm>
        </p:spPr>
        <p:txBody>
          <a:bodyPr/>
          <a:lstStyle/>
          <a:p>
            <a:pPr algn="l"/>
            <a:r>
              <a:rPr lang="en-IN" dirty="0"/>
              <a:t>2. KMEANS CLUSTERING</a:t>
            </a:r>
          </a:p>
        </p:txBody>
      </p:sp>
      <p:sp>
        <p:nvSpPr>
          <p:cNvPr id="3" name="Content Placeholder 2">
            <a:extLst>
              <a:ext uri="{FF2B5EF4-FFF2-40B4-BE49-F238E27FC236}">
                <a16:creationId xmlns:a16="http://schemas.microsoft.com/office/drawing/2014/main" id="{741AC839-49BB-4D58-8FA4-D69DC345F61C}"/>
              </a:ext>
            </a:extLst>
          </p:cNvPr>
          <p:cNvSpPr>
            <a:spLocks noGrp="1"/>
          </p:cNvSpPr>
          <p:nvPr>
            <p:ph idx="1"/>
          </p:nvPr>
        </p:nvSpPr>
        <p:spPr>
          <a:xfrm>
            <a:off x="762000" y="1737360"/>
            <a:ext cx="8310880" cy="4277307"/>
          </a:xfrm>
        </p:spPr>
        <p:txBody>
          <a:bodyPr>
            <a:normAutofit/>
          </a:bodyPr>
          <a:lstStyle/>
          <a:p>
            <a:pPr algn="just">
              <a:spcBef>
                <a:spcPts val="2000"/>
              </a:spcBef>
              <a:spcAft>
                <a:spcPts val="500"/>
              </a:spcAft>
            </a:pPr>
            <a:r>
              <a:rPr lang="en-US" b="1" i="1" dirty="0">
                <a:solidFill>
                  <a:schemeClr val="tx1"/>
                </a:solidFill>
              </a:rPr>
              <a:t>K</a:t>
            </a:r>
            <a:r>
              <a:rPr lang="en-US" b="1" i="0" dirty="0">
                <a:solidFill>
                  <a:schemeClr val="tx1"/>
                </a:solidFill>
                <a:effectLst/>
              </a:rPr>
              <a:t>-means clustering</a:t>
            </a:r>
            <a:r>
              <a:rPr lang="en-US" b="0" i="0" dirty="0">
                <a:solidFill>
                  <a:schemeClr val="tx1"/>
                </a:solidFill>
                <a:effectLst/>
              </a:rPr>
              <a:t> is a method of </a:t>
            </a:r>
            <a:r>
              <a:rPr lang="en-US" b="0" i="0" strike="noStrike" dirty="0">
                <a:solidFill>
                  <a:schemeClr val="tx1"/>
                </a:solidFill>
                <a:effectLst/>
              </a:rPr>
              <a:t>vector quantization</a:t>
            </a:r>
            <a:r>
              <a:rPr lang="en-US" b="0" i="0" dirty="0">
                <a:solidFill>
                  <a:schemeClr val="tx1"/>
                </a:solidFill>
                <a:effectLst/>
              </a:rPr>
              <a:t>, originally from </a:t>
            </a:r>
            <a:r>
              <a:rPr lang="en-US" b="0" i="0" strike="noStrike" dirty="0">
                <a:solidFill>
                  <a:schemeClr val="tx1"/>
                </a:solidFill>
                <a:effectLst/>
              </a:rPr>
              <a:t>signal processing</a:t>
            </a:r>
            <a:r>
              <a:rPr lang="en-US" b="0" i="0" dirty="0">
                <a:solidFill>
                  <a:schemeClr val="tx1"/>
                </a:solidFill>
                <a:effectLst/>
              </a:rPr>
              <a:t>, that aims to </a:t>
            </a:r>
            <a:r>
              <a:rPr lang="en-US" b="0" i="0" strike="noStrike" dirty="0">
                <a:solidFill>
                  <a:schemeClr val="tx1"/>
                </a:solidFill>
                <a:effectLst/>
              </a:rPr>
              <a:t>partition</a:t>
            </a:r>
            <a:r>
              <a:rPr lang="en-US" b="0" i="0" dirty="0">
                <a:solidFill>
                  <a:schemeClr val="tx1"/>
                </a:solidFill>
                <a:effectLst/>
              </a:rPr>
              <a:t> </a:t>
            </a:r>
            <a:r>
              <a:rPr lang="en-US" b="0" i="1" dirty="0">
                <a:solidFill>
                  <a:schemeClr val="tx1"/>
                </a:solidFill>
                <a:effectLst/>
              </a:rPr>
              <a:t>n</a:t>
            </a:r>
            <a:r>
              <a:rPr lang="en-US" b="0" i="0" dirty="0">
                <a:solidFill>
                  <a:schemeClr val="tx1"/>
                </a:solidFill>
                <a:effectLst/>
              </a:rPr>
              <a:t> observations into </a:t>
            </a:r>
            <a:r>
              <a:rPr lang="en-US" b="0" i="1" dirty="0">
                <a:solidFill>
                  <a:schemeClr val="tx1"/>
                </a:solidFill>
                <a:effectLst/>
              </a:rPr>
              <a:t>k</a:t>
            </a:r>
            <a:r>
              <a:rPr lang="en-US" b="0" i="0" dirty="0">
                <a:solidFill>
                  <a:schemeClr val="tx1"/>
                </a:solidFill>
                <a:effectLst/>
              </a:rPr>
              <a:t> clusters in which each observation belongs to the </a:t>
            </a:r>
            <a:r>
              <a:rPr lang="en-US" b="0" i="0" strike="noStrike" dirty="0">
                <a:solidFill>
                  <a:schemeClr val="tx1"/>
                </a:solidFill>
                <a:effectLst/>
              </a:rPr>
              <a:t>cluster</a:t>
            </a:r>
            <a:r>
              <a:rPr lang="en-US" b="0" i="0" dirty="0">
                <a:solidFill>
                  <a:schemeClr val="tx1"/>
                </a:solidFill>
                <a:effectLst/>
              </a:rPr>
              <a:t> with the nearest </a:t>
            </a:r>
            <a:r>
              <a:rPr lang="en-US" b="0" i="0" strike="noStrike" dirty="0">
                <a:solidFill>
                  <a:schemeClr val="tx1"/>
                </a:solidFill>
                <a:effectLst/>
              </a:rPr>
              <a:t>mean</a:t>
            </a:r>
            <a:r>
              <a:rPr lang="en-US" b="0" i="0" dirty="0">
                <a:solidFill>
                  <a:schemeClr val="tx1"/>
                </a:solidFill>
                <a:effectLst/>
              </a:rPr>
              <a:t> (cluster centers or cluster </a:t>
            </a:r>
            <a:r>
              <a:rPr lang="en-US" b="0" i="0" strike="noStrike" dirty="0">
                <a:solidFill>
                  <a:schemeClr val="tx1"/>
                </a:solidFill>
                <a:effectLst/>
              </a:rPr>
              <a:t>centroid</a:t>
            </a:r>
            <a:r>
              <a:rPr lang="en-US" b="0" i="0" dirty="0">
                <a:solidFill>
                  <a:schemeClr val="tx1"/>
                </a:solidFill>
                <a:effectLst/>
              </a:rPr>
              <a:t>), serving as a prototype of the cluster. </a:t>
            </a:r>
          </a:p>
          <a:p>
            <a:pPr algn="just">
              <a:spcBef>
                <a:spcPts val="2000"/>
              </a:spcBef>
              <a:spcAft>
                <a:spcPts val="500"/>
              </a:spcAft>
            </a:pPr>
            <a:r>
              <a:rPr lang="en-US" b="0" i="0" dirty="0">
                <a:solidFill>
                  <a:schemeClr val="tx1"/>
                </a:solidFill>
                <a:effectLst/>
              </a:rPr>
              <a:t>The unsupervised k-means algorithm has a loose relationship to the </a:t>
            </a:r>
            <a:r>
              <a:rPr lang="en-US" b="0" i="1" strike="noStrike" dirty="0">
                <a:solidFill>
                  <a:schemeClr val="tx1"/>
                </a:solidFill>
                <a:effectLst/>
              </a:rPr>
              <a:t>k</a:t>
            </a:r>
            <a:r>
              <a:rPr lang="en-US" b="0" i="0" strike="noStrike" dirty="0">
                <a:solidFill>
                  <a:schemeClr val="tx1"/>
                </a:solidFill>
                <a:effectLst/>
              </a:rPr>
              <a:t>-nearest neighbor classifier</a:t>
            </a:r>
            <a:r>
              <a:rPr lang="en-US" b="0" i="0" dirty="0">
                <a:solidFill>
                  <a:schemeClr val="tx1"/>
                </a:solidFill>
                <a:effectLst/>
              </a:rPr>
              <a:t>, a popular supervised </a:t>
            </a:r>
            <a:r>
              <a:rPr lang="en-US" b="0" i="0" strike="noStrike" dirty="0">
                <a:solidFill>
                  <a:schemeClr val="tx1"/>
                </a:solidFill>
                <a:effectLst/>
              </a:rPr>
              <a:t>machine learning</a:t>
            </a:r>
            <a:r>
              <a:rPr lang="en-US" b="0" i="0" dirty="0">
                <a:solidFill>
                  <a:schemeClr val="tx1"/>
                </a:solidFill>
                <a:effectLst/>
              </a:rPr>
              <a:t> technique for classification that is often confused with </a:t>
            </a:r>
            <a:r>
              <a:rPr lang="en-US" b="0" i="1" dirty="0">
                <a:solidFill>
                  <a:schemeClr val="tx1"/>
                </a:solidFill>
                <a:effectLst/>
              </a:rPr>
              <a:t>k</a:t>
            </a:r>
            <a:r>
              <a:rPr lang="en-US" b="0" i="0" dirty="0">
                <a:solidFill>
                  <a:schemeClr val="tx1"/>
                </a:solidFill>
                <a:effectLst/>
              </a:rPr>
              <a:t>-means due to the name. Applying the 1-nearest neighbor classifier to the cluster centers obtained by </a:t>
            </a:r>
            <a:r>
              <a:rPr lang="en-US" b="0" i="1" dirty="0">
                <a:solidFill>
                  <a:schemeClr val="tx1"/>
                </a:solidFill>
                <a:effectLst/>
              </a:rPr>
              <a:t>k</a:t>
            </a:r>
            <a:r>
              <a:rPr lang="en-US" b="0" i="0" dirty="0">
                <a:solidFill>
                  <a:schemeClr val="tx1"/>
                </a:solidFill>
                <a:effectLst/>
              </a:rPr>
              <a:t>-means classifies new data into the existing clusters. This is known as </a:t>
            </a:r>
            <a:r>
              <a:rPr lang="en-US" b="0" i="0" strike="noStrike" dirty="0">
                <a:solidFill>
                  <a:schemeClr val="tx1"/>
                </a:solidFill>
                <a:effectLst/>
              </a:rPr>
              <a:t>nearest centroid classifier</a:t>
            </a:r>
            <a:r>
              <a:rPr lang="en-US" b="0" i="0" dirty="0">
                <a:solidFill>
                  <a:schemeClr val="tx1"/>
                </a:solidFill>
                <a:effectLst/>
              </a:rPr>
              <a:t> or </a:t>
            </a:r>
            <a:r>
              <a:rPr lang="en-US" b="0" i="0" strike="noStrike" dirty="0" err="1">
                <a:solidFill>
                  <a:schemeClr val="tx1"/>
                </a:solidFill>
                <a:effectLst/>
              </a:rPr>
              <a:t>Rocchio</a:t>
            </a:r>
            <a:r>
              <a:rPr lang="en-US" b="0" i="0" strike="noStrike" dirty="0">
                <a:solidFill>
                  <a:schemeClr val="tx1"/>
                </a:solidFill>
                <a:effectLst/>
              </a:rPr>
              <a:t> algorithm</a:t>
            </a:r>
            <a:r>
              <a:rPr lang="en-US" b="0" i="0" dirty="0">
                <a:solidFill>
                  <a:schemeClr val="tx1"/>
                </a:solidFill>
                <a:effectLst/>
              </a:rPr>
              <a:t>.</a:t>
            </a:r>
            <a:endParaRPr lang="en-IN" dirty="0">
              <a:solidFill>
                <a:schemeClr val="tx1"/>
              </a:solidFill>
            </a:endParaRPr>
          </a:p>
        </p:txBody>
      </p:sp>
      <p:sp>
        <p:nvSpPr>
          <p:cNvPr id="4" name="Footer Placeholder 3">
            <a:extLst>
              <a:ext uri="{FF2B5EF4-FFF2-40B4-BE49-F238E27FC236}">
                <a16:creationId xmlns:a16="http://schemas.microsoft.com/office/drawing/2014/main" id="{ACC5F29B-C77C-4A6D-95CB-8CEE4CA4B8D3}"/>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E59BECF6-87E4-47A8-AC92-8C8CC87E3408}"/>
              </a:ext>
            </a:extLst>
          </p:cNvPr>
          <p:cNvSpPr>
            <a:spLocks noGrp="1"/>
          </p:cNvSpPr>
          <p:nvPr>
            <p:ph type="sldNum" sz="quarter" idx="12"/>
          </p:nvPr>
        </p:nvSpPr>
        <p:spPr/>
        <p:txBody>
          <a:bodyPr>
            <a:normAutofit lnSpcReduction="10000"/>
          </a:bodyPr>
          <a:lstStyle/>
          <a:p>
            <a:fld id="{76D070C3-7D2B-45D9-95D8-45634C278955}" type="slidenum">
              <a:rPr lang="en-IN" smtClean="0"/>
              <a:t>8</a:t>
            </a:fld>
            <a:endParaRPr lang="en-IN"/>
          </a:p>
        </p:txBody>
      </p:sp>
    </p:spTree>
    <p:extLst>
      <p:ext uri="{BB962C8B-B14F-4D97-AF65-F5344CB8AC3E}">
        <p14:creationId xmlns:p14="http://schemas.microsoft.com/office/powerpoint/2010/main" val="403472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B5E4D-7511-4BCF-AE7A-D2FD03870E25}"/>
              </a:ext>
            </a:extLst>
          </p:cNvPr>
          <p:cNvSpPr>
            <a:spLocks noGrp="1"/>
          </p:cNvSpPr>
          <p:nvPr>
            <p:ph type="title"/>
          </p:nvPr>
        </p:nvSpPr>
        <p:spPr>
          <a:xfrm>
            <a:off x="855472" y="579998"/>
            <a:ext cx="6065520" cy="1045602"/>
          </a:xfrm>
        </p:spPr>
        <p:txBody>
          <a:bodyPr>
            <a:normAutofit/>
          </a:bodyPr>
          <a:lstStyle/>
          <a:p>
            <a:r>
              <a:rPr lang="en-IN" dirty="0"/>
              <a:t>Mathematics behind it</a:t>
            </a:r>
          </a:p>
        </p:txBody>
      </p:sp>
      <p:sp>
        <p:nvSpPr>
          <p:cNvPr id="3" name="Content Placeholder 2">
            <a:extLst>
              <a:ext uri="{FF2B5EF4-FFF2-40B4-BE49-F238E27FC236}">
                <a16:creationId xmlns:a16="http://schemas.microsoft.com/office/drawing/2014/main" id="{468E85BB-5A35-4DB9-AC2D-35EA0E103AAE}"/>
              </a:ext>
            </a:extLst>
          </p:cNvPr>
          <p:cNvSpPr>
            <a:spLocks noGrp="1"/>
          </p:cNvSpPr>
          <p:nvPr>
            <p:ph idx="1"/>
          </p:nvPr>
        </p:nvSpPr>
        <p:spPr>
          <a:xfrm>
            <a:off x="855472" y="1778000"/>
            <a:ext cx="8595360" cy="4351337"/>
          </a:xfrm>
        </p:spPr>
        <p:txBody>
          <a:bodyPr/>
          <a:lstStyle/>
          <a:p>
            <a:pPr marL="0" indent="0">
              <a:buNone/>
            </a:pPr>
            <a:r>
              <a:rPr lang="en-US" b="0" i="0" dirty="0">
                <a:effectLst/>
              </a:rPr>
              <a:t>Given a set of observations (</a:t>
            </a:r>
            <a:r>
              <a:rPr lang="en-US" b="1" i="0" dirty="0">
                <a:effectLst/>
              </a:rPr>
              <a:t>x</a:t>
            </a:r>
            <a:r>
              <a:rPr lang="en-US" b="0" i="0" baseline="-25000" dirty="0">
                <a:effectLst/>
              </a:rPr>
              <a:t>1</a:t>
            </a:r>
            <a:r>
              <a:rPr lang="en-US" b="0" i="0" dirty="0">
                <a:effectLst/>
              </a:rPr>
              <a:t>, </a:t>
            </a:r>
            <a:r>
              <a:rPr lang="en-US" b="1" i="0" dirty="0">
                <a:effectLst/>
              </a:rPr>
              <a:t>x</a:t>
            </a:r>
            <a:r>
              <a:rPr lang="en-US" b="0" i="0" baseline="-25000" dirty="0">
                <a:effectLst/>
              </a:rPr>
              <a:t>2</a:t>
            </a:r>
            <a:r>
              <a:rPr lang="en-US" b="0" i="0" dirty="0">
                <a:effectLst/>
              </a:rPr>
              <a:t>, ..., </a:t>
            </a:r>
            <a:r>
              <a:rPr lang="en-US" b="1" i="0" dirty="0" err="1">
                <a:effectLst/>
              </a:rPr>
              <a:t>x</a:t>
            </a:r>
            <a:r>
              <a:rPr lang="en-US" b="0" i="1" baseline="-25000" dirty="0" err="1">
                <a:effectLst/>
              </a:rPr>
              <a:t>n</a:t>
            </a:r>
            <a:r>
              <a:rPr lang="en-US" b="0" i="0" dirty="0">
                <a:effectLst/>
              </a:rPr>
              <a:t>), where each observation is a </a:t>
            </a:r>
            <a:r>
              <a:rPr lang="en-US" b="0" i="1" dirty="0">
                <a:effectLst/>
              </a:rPr>
              <a:t>d</a:t>
            </a:r>
            <a:r>
              <a:rPr lang="en-US" b="0" i="0" dirty="0">
                <a:effectLst/>
              </a:rPr>
              <a:t>-dimensional real vector, </a:t>
            </a:r>
            <a:r>
              <a:rPr lang="en-US" b="0" i="1" dirty="0">
                <a:effectLst/>
              </a:rPr>
              <a:t>k</a:t>
            </a:r>
            <a:r>
              <a:rPr lang="en-US" b="0" i="0" dirty="0">
                <a:effectLst/>
              </a:rPr>
              <a:t>-means clustering aims to partition the </a:t>
            </a:r>
            <a:r>
              <a:rPr lang="en-US" b="0" i="1" dirty="0">
                <a:effectLst/>
              </a:rPr>
              <a:t>n</a:t>
            </a:r>
            <a:r>
              <a:rPr lang="en-US" b="0" i="0" dirty="0">
                <a:effectLst/>
              </a:rPr>
              <a:t> observations into </a:t>
            </a:r>
            <a:r>
              <a:rPr lang="en-US" b="0" i="1" dirty="0">
                <a:effectLst/>
              </a:rPr>
              <a:t>k</a:t>
            </a:r>
            <a:r>
              <a:rPr lang="en-US" b="0" i="0" dirty="0">
                <a:effectLst/>
              </a:rPr>
              <a:t> (≤ </a:t>
            </a:r>
            <a:r>
              <a:rPr lang="en-US" b="0" i="1" dirty="0">
                <a:effectLst/>
              </a:rPr>
              <a:t>n</a:t>
            </a:r>
            <a:r>
              <a:rPr lang="en-US" b="0" i="0" dirty="0">
                <a:effectLst/>
              </a:rPr>
              <a:t>) sets </a:t>
            </a:r>
            <a:r>
              <a:rPr lang="en-US" b="1" i="0" dirty="0">
                <a:effectLst/>
              </a:rPr>
              <a:t>S</a:t>
            </a:r>
            <a:r>
              <a:rPr lang="en-US" b="0" i="0" dirty="0">
                <a:effectLst/>
              </a:rPr>
              <a:t> = {</a:t>
            </a:r>
            <a:r>
              <a:rPr lang="en-US" b="0" i="1" dirty="0">
                <a:effectLst/>
              </a:rPr>
              <a:t>S</a:t>
            </a:r>
            <a:r>
              <a:rPr lang="en-US" b="0" i="0" baseline="-25000" dirty="0">
                <a:effectLst/>
              </a:rPr>
              <a:t>1</a:t>
            </a:r>
            <a:r>
              <a:rPr lang="en-US" b="0" i="0" dirty="0">
                <a:effectLst/>
              </a:rPr>
              <a:t>, </a:t>
            </a:r>
            <a:r>
              <a:rPr lang="en-US" b="0" i="1" dirty="0">
                <a:effectLst/>
              </a:rPr>
              <a:t>S</a:t>
            </a:r>
            <a:r>
              <a:rPr lang="en-US" b="0" i="0" baseline="-25000" dirty="0">
                <a:effectLst/>
              </a:rPr>
              <a:t>2</a:t>
            </a:r>
            <a:r>
              <a:rPr lang="en-US" b="0" i="0" dirty="0">
                <a:effectLst/>
              </a:rPr>
              <a:t>, ..., </a:t>
            </a:r>
            <a:r>
              <a:rPr lang="en-US" b="0" i="1" dirty="0" err="1">
                <a:effectLst/>
              </a:rPr>
              <a:t>S</a:t>
            </a:r>
            <a:r>
              <a:rPr lang="en-US" b="0" i="1" baseline="-25000" dirty="0" err="1">
                <a:effectLst/>
              </a:rPr>
              <a:t>k</a:t>
            </a:r>
            <a:r>
              <a:rPr lang="en-US" b="0" i="0" dirty="0">
                <a:effectLst/>
              </a:rPr>
              <a:t>} so as to minimize the within-cluster sum of squares (WCSS) (i.e. </a:t>
            </a:r>
            <a:r>
              <a:rPr lang="en-US" b="0" i="0" u="none" strike="noStrike" dirty="0">
                <a:effectLst/>
              </a:rPr>
              <a:t>variance</a:t>
            </a:r>
            <a:r>
              <a:rPr lang="en-US" b="0" i="0" dirty="0">
                <a:effectLst/>
              </a:rPr>
              <a:t>). Formally, the objective is to find:</a:t>
            </a:r>
          </a:p>
          <a:p>
            <a:pPr marL="0" indent="0">
              <a:buNone/>
            </a:pPr>
            <a:endParaRPr lang="en-IN" dirty="0"/>
          </a:p>
          <a:p>
            <a:pPr marL="0" indent="0">
              <a:buNone/>
            </a:pPr>
            <a:endParaRPr lang="en-IN" dirty="0"/>
          </a:p>
          <a:p>
            <a:pPr marL="0" indent="0">
              <a:buNone/>
            </a:pPr>
            <a:r>
              <a:rPr lang="en-US" b="0" i="0" dirty="0">
                <a:solidFill>
                  <a:srgbClr val="202122"/>
                </a:solidFill>
                <a:effectLst/>
                <a:latin typeface="Arial" panose="020B0604020202020204" pitchFamily="34" charset="0"/>
              </a:rPr>
              <a:t>where </a:t>
            </a:r>
            <a:r>
              <a:rPr lang="en-US" b="1" i="1" dirty="0" err="1">
                <a:solidFill>
                  <a:srgbClr val="202122"/>
                </a:solidFill>
                <a:effectLst/>
                <a:latin typeface="Arial" panose="020B0604020202020204" pitchFamily="34" charset="0"/>
              </a:rPr>
              <a:t>μ</a:t>
            </a:r>
            <a:r>
              <a:rPr lang="en-US" b="0" i="1" baseline="-25000" dirty="0" err="1">
                <a:solidFill>
                  <a:srgbClr val="202122"/>
                </a:solidFill>
                <a:effectLst/>
                <a:latin typeface="Arial" panose="020B0604020202020204" pitchFamily="34" charset="0"/>
              </a:rPr>
              <a:t>i</a:t>
            </a:r>
            <a:r>
              <a:rPr lang="en-US" b="0" i="0" dirty="0">
                <a:solidFill>
                  <a:srgbClr val="202122"/>
                </a:solidFill>
                <a:effectLst/>
                <a:latin typeface="Arial" panose="020B0604020202020204" pitchFamily="34" charset="0"/>
              </a:rPr>
              <a:t> is the mean of points in </a:t>
            </a:r>
            <a:r>
              <a:rPr lang="en-US" b="0" i="1" dirty="0">
                <a:solidFill>
                  <a:srgbClr val="202122"/>
                </a:solidFill>
                <a:effectLst/>
                <a:latin typeface="Arial" panose="020B0604020202020204" pitchFamily="34" charset="0"/>
              </a:rPr>
              <a:t>S</a:t>
            </a:r>
            <a:r>
              <a:rPr lang="en-US" b="0" i="1" baseline="-25000" dirty="0">
                <a:solidFill>
                  <a:srgbClr val="202122"/>
                </a:solidFill>
                <a:effectLst/>
                <a:latin typeface="Arial" panose="020B0604020202020204" pitchFamily="34" charset="0"/>
              </a:rPr>
              <a:t>i</a:t>
            </a:r>
            <a:r>
              <a:rPr lang="en-US" b="0" i="0" dirty="0">
                <a:solidFill>
                  <a:srgbClr val="202122"/>
                </a:solidFill>
                <a:effectLst/>
                <a:latin typeface="Arial" panose="020B0604020202020204" pitchFamily="34" charset="0"/>
              </a:rPr>
              <a:t>. This is equivalent to minimizing the pairwise squared deviations of points in the same cluster:</a:t>
            </a:r>
          </a:p>
          <a:p>
            <a:pPr marL="0" indent="0">
              <a:buNone/>
            </a:pPr>
            <a:endParaRPr lang="en-IN" dirty="0"/>
          </a:p>
          <a:p>
            <a:pPr marL="0" indent="0">
              <a:buNone/>
            </a:pPr>
            <a:endParaRPr lang="en-IN" dirty="0"/>
          </a:p>
        </p:txBody>
      </p:sp>
      <p:sp>
        <p:nvSpPr>
          <p:cNvPr id="8" name="AutoShape 7" descr="{\displaystyle {\underset {\mathbf {S} }{\operatorname {arg\,min} }}\sum _{i=1}^{k}\sum _{\mathbf {x} \in S_{i}}\left\|\mathbf {x} -{\boldsymbol {\mu }}_{i}\right\|^{2}={\underset {\mathbf {S} }{\operatorname {arg\,min} }}\sum _{i=1}^{k}|S_{i}|\operatorname {Var} S_{i}}">
            <a:extLst>
              <a:ext uri="{FF2B5EF4-FFF2-40B4-BE49-F238E27FC236}">
                <a16:creationId xmlns:a16="http://schemas.microsoft.com/office/drawing/2014/main" id="{A78866FE-38C7-46D9-A15A-760FD5420B0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a:extLst>
              <a:ext uri="{FF2B5EF4-FFF2-40B4-BE49-F238E27FC236}">
                <a16:creationId xmlns:a16="http://schemas.microsoft.com/office/drawing/2014/main" id="{C7B68CCE-0EC1-46D9-824C-E780BE922D19}"/>
              </a:ext>
            </a:extLst>
          </p:cNvPr>
          <p:cNvPicPr>
            <a:picLocks noChangeAspect="1"/>
          </p:cNvPicPr>
          <p:nvPr/>
        </p:nvPicPr>
        <p:blipFill>
          <a:blip r:embed="rId2"/>
          <a:stretch>
            <a:fillRect/>
          </a:stretch>
        </p:blipFill>
        <p:spPr>
          <a:xfrm>
            <a:off x="2429510" y="3139025"/>
            <a:ext cx="5060442" cy="884750"/>
          </a:xfrm>
          <a:prstGeom prst="rect">
            <a:avLst/>
          </a:prstGeom>
        </p:spPr>
      </p:pic>
      <p:pic>
        <p:nvPicPr>
          <p:cNvPr id="12" name="Picture 11">
            <a:extLst>
              <a:ext uri="{FF2B5EF4-FFF2-40B4-BE49-F238E27FC236}">
                <a16:creationId xmlns:a16="http://schemas.microsoft.com/office/drawing/2014/main" id="{2E792E61-72A2-4845-A501-B8D705BC1EC9}"/>
              </a:ext>
            </a:extLst>
          </p:cNvPr>
          <p:cNvPicPr>
            <a:picLocks noChangeAspect="1"/>
          </p:cNvPicPr>
          <p:nvPr/>
        </p:nvPicPr>
        <p:blipFill>
          <a:blip r:embed="rId3"/>
          <a:stretch>
            <a:fillRect/>
          </a:stretch>
        </p:blipFill>
        <p:spPr>
          <a:xfrm>
            <a:off x="3339592" y="4937125"/>
            <a:ext cx="3581400" cy="895350"/>
          </a:xfrm>
          <a:prstGeom prst="rect">
            <a:avLst/>
          </a:prstGeom>
        </p:spPr>
      </p:pic>
      <p:sp>
        <p:nvSpPr>
          <p:cNvPr id="4" name="Footer Placeholder 3">
            <a:extLst>
              <a:ext uri="{FF2B5EF4-FFF2-40B4-BE49-F238E27FC236}">
                <a16:creationId xmlns:a16="http://schemas.microsoft.com/office/drawing/2014/main" id="{408CC969-F0FD-41A7-A5C5-4902595E2750}"/>
              </a:ext>
            </a:extLst>
          </p:cNvPr>
          <p:cNvSpPr>
            <a:spLocks noGrp="1"/>
          </p:cNvSpPr>
          <p:nvPr>
            <p:ph type="ftr" sz="quarter" idx="11"/>
          </p:nvPr>
        </p:nvSpPr>
        <p:spPr/>
        <p:txBody>
          <a:bodyPr/>
          <a:lstStyle/>
          <a:p>
            <a:r>
              <a:rPr lang="en-IN"/>
              <a:t>Pratyay Dutta - Jadavpur University UG2, 2021</a:t>
            </a:r>
          </a:p>
        </p:txBody>
      </p:sp>
      <p:sp>
        <p:nvSpPr>
          <p:cNvPr id="5" name="Slide Number Placeholder 4">
            <a:extLst>
              <a:ext uri="{FF2B5EF4-FFF2-40B4-BE49-F238E27FC236}">
                <a16:creationId xmlns:a16="http://schemas.microsoft.com/office/drawing/2014/main" id="{C276C228-FD8F-4BED-9CAA-2584393F990A}"/>
              </a:ext>
            </a:extLst>
          </p:cNvPr>
          <p:cNvSpPr>
            <a:spLocks noGrp="1"/>
          </p:cNvSpPr>
          <p:nvPr>
            <p:ph type="sldNum" sz="quarter" idx="12"/>
          </p:nvPr>
        </p:nvSpPr>
        <p:spPr/>
        <p:txBody>
          <a:bodyPr>
            <a:normAutofit lnSpcReduction="10000"/>
          </a:bodyPr>
          <a:lstStyle/>
          <a:p>
            <a:fld id="{76D070C3-7D2B-45D9-95D8-45634C278955}" type="slidenum">
              <a:rPr lang="en-IN" smtClean="0"/>
              <a:t>9</a:t>
            </a:fld>
            <a:endParaRPr lang="en-IN"/>
          </a:p>
        </p:txBody>
      </p:sp>
    </p:spTree>
    <p:extLst>
      <p:ext uri="{BB962C8B-B14F-4D97-AF65-F5344CB8AC3E}">
        <p14:creationId xmlns:p14="http://schemas.microsoft.com/office/powerpoint/2010/main" val="2406565333"/>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1007</TotalTime>
  <Words>4954</Words>
  <Application>Microsoft Office PowerPoint</Application>
  <PresentationFormat>Widescreen</PresentationFormat>
  <Paragraphs>302</Paragraphs>
  <Slides>51</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51</vt:i4>
      </vt:variant>
    </vt:vector>
  </HeadingPairs>
  <TitlesOfParts>
    <vt:vector size="57" baseType="lpstr">
      <vt:lpstr>Arial</vt:lpstr>
      <vt:lpstr>Bell MT</vt:lpstr>
      <vt:lpstr>Calibri</vt:lpstr>
      <vt:lpstr>Century Schoolbook</vt:lpstr>
      <vt:lpstr>Wingdings 2</vt:lpstr>
      <vt:lpstr>View</vt:lpstr>
      <vt:lpstr>UBER/OLA TAXI SIMULATOR</vt:lpstr>
      <vt:lpstr>Abstract</vt:lpstr>
      <vt:lpstr>Introduction</vt:lpstr>
      <vt:lpstr>Overview</vt:lpstr>
      <vt:lpstr>RELATED WORKS</vt:lpstr>
      <vt:lpstr>1. GOOGLE APIS</vt:lpstr>
      <vt:lpstr>Use cases of Google APIs</vt:lpstr>
      <vt:lpstr>2. KMEANS CLUSTERING</vt:lpstr>
      <vt:lpstr>Mathematics behind it</vt:lpstr>
      <vt:lpstr>Algorithm( Naive K-Means )</vt:lpstr>
      <vt:lpstr>ISSUES </vt:lpstr>
      <vt:lpstr>Computational Problems</vt:lpstr>
      <vt:lpstr>Practical problems</vt:lpstr>
      <vt:lpstr>Problem of plenty</vt:lpstr>
      <vt:lpstr>LITERATURE SURVEY</vt:lpstr>
      <vt:lpstr>PowerPoint Presentation</vt:lpstr>
      <vt:lpstr>IDEAS</vt:lpstr>
      <vt:lpstr>Workflow - 1</vt:lpstr>
      <vt:lpstr>Workflow – 1.a</vt:lpstr>
      <vt:lpstr>Workflow-1.b</vt:lpstr>
      <vt:lpstr>Workflow 1.c</vt:lpstr>
      <vt:lpstr>Workflow - 2</vt:lpstr>
      <vt:lpstr>Workflow 2.a</vt:lpstr>
      <vt:lpstr>RUNDOWN-1</vt:lpstr>
      <vt:lpstr>Importing our libraries</vt:lpstr>
      <vt:lpstr>Dataset for clustering</vt:lpstr>
      <vt:lpstr>Clustering</vt:lpstr>
      <vt:lpstr>Determining number of clusters</vt:lpstr>
      <vt:lpstr>Visualising our clustered locations</vt:lpstr>
      <vt:lpstr>RUNDOWN-2</vt:lpstr>
      <vt:lpstr>Defining a taxi</vt:lpstr>
      <vt:lpstr>Make the taxis</vt:lpstr>
      <vt:lpstr>Asking for the users location</vt:lpstr>
      <vt:lpstr>Getting the coordinates of a location</vt:lpstr>
      <vt:lpstr>Computing distance and time</vt:lpstr>
      <vt:lpstr>Allocating a taxi - 1</vt:lpstr>
      <vt:lpstr>Allocating a taxi - 2</vt:lpstr>
      <vt:lpstr>RUNDOWN-3</vt:lpstr>
      <vt:lpstr>Rate calculation</vt:lpstr>
      <vt:lpstr>Calculation of bill</vt:lpstr>
      <vt:lpstr>RUNDOWN-4</vt:lpstr>
      <vt:lpstr>The simulation</vt:lpstr>
      <vt:lpstr>PowerPoint Presentation</vt:lpstr>
      <vt:lpstr>RESULTS</vt:lpstr>
      <vt:lpstr>Result -1</vt:lpstr>
      <vt:lpstr>Result -2</vt:lpstr>
      <vt:lpstr>Result -3</vt:lpstr>
      <vt:lpstr>EPILOGUE</vt:lpstr>
      <vt:lpstr>Advantages of our system</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UBER/OLA TAXI SIMULATOR</dc:title>
  <dc:creator>Pratyay Dutta</dc:creator>
  <cp:lastModifiedBy>Pratyay Dutta</cp:lastModifiedBy>
  <cp:revision>45</cp:revision>
  <dcterms:created xsi:type="dcterms:W3CDTF">2021-04-22T18:33:44Z</dcterms:created>
  <dcterms:modified xsi:type="dcterms:W3CDTF">2021-05-03T08:06:21Z</dcterms:modified>
</cp:coreProperties>
</file>

<file path=docProps/thumbnail.jpeg>
</file>